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58" r:id="rId6"/>
    <p:sldId id="286" r:id="rId7"/>
    <p:sldId id="263" r:id="rId8"/>
    <p:sldId id="265" r:id="rId9"/>
    <p:sldId id="266" r:id="rId10"/>
    <p:sldId id="267" r:id="rId11"/>
    <p:sldId id="268" r:id="rId12"/>
    <p:sldId id="285" r:id="rId13"/>
    <p:sldId id="269" r:id="rId14"/>
    <p:sldId id="270" r:id="rId15"/>
    <p:sldId id="287" r:id="rId16"/>
    <p:sldId id="271" r:id="rId17"/>
    <p:sldId id="288" r:id="rId18"/>
    <p:sldId id="289" r:id="rId19"/>
    <p:sldId id="290" r:id="rId20"/>
    <p:sldId id="291" r:id="rId21"/>
    <p:sldId id="292" r:id="rId22"/>
    <p:sldId id="293" r:id="rId23"/>
    <p:sldId id="272" r:id="rId24"/>
    <p:sldId id="274" r:id="rId25"/>
    <p:sldId id="294" r:id="rId26"/>
    <p:sldId id="273" r:id="rId27"/>
    <p:sldId id="295" r:id="rId28"/>
    <p:sldId id="296" r:id="rId29"/>
    <p:sldId id="297" r:id="rId30"/>
    <p:sldId id="275" r:id="rId31"/>
    <p:sldId id="276" r:id="rId32"/>
    <p:sldId id="277" r:id="rId33"/>
    <p:sldId id="262" r:id="rId34"/>
    <p:sldId id="278" r:id="rId35"/>
    <p:sldId id="281" r:id="rId36"/>
    <p:sldId id="280" r:id="rId37"/>
    <p:sldId id="282" r:id="rId38"/>
    <p:sldId id="283" r:id="rId39"/>
    <p:sldId id="284"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hyperlink" Target="https://docs.python.org/3/tutorial/index.html"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ocs.python.org/3/tutorial/index.html" TargetMode="Externa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4CBA3B1-B783-41B4-93AE-33D1E1449308}" type="doc">
      <dgm:prSet loTypeId="urn:microsoft.com/office/officeart/2005/8/layout/process4" loCatId="process" qsTypeId="urn:microsoft.com/office/officeart/2005/8/quickstyle/simple1#1" qsCatId="simple" csTypeId="urn:microsoft.com/office/officeart/2005/8/colors/colorful2#1" csCatId="colorful"/>
      <dgm:spPr/>
      <dgm:t>
        <a:bodyPr/>
        <a:lstStyle/>
        <a:p>
          <a:endParaRPr lang="en-US"/>
        </a:p>
      </dgm:t>
    </dgm:pt>
    <dgm:pt modelId="{ED9EB46F-E34F-4996-B967-8FB3F9A8A016}">
      <dgm:prSet/>
      <dgm:spPr/>
      <dgm:t>
        <a:bodyPr/>
        <a:lstStyle/>
        <a:p>
          <a:r>
            <a:rPr lang="en-US">
              <a:hlinkClick xmlns:r="http://schemas.openxmlformats.org/officeDocument/2006/relationships" r:id="rId1"/>
            </a:rPr>
            <a:t>https://docs.python.org/3/tutorial/index.html</a:t>
          </a:r>
          <a:endParaRPr lang="en-US"/>
        </a:p>
      </dgm:t>
    </dgm:pt>
    <dgm:pt modelId="{21FCE20F-3F32-42BC-BB8E-2F3AA368922B}" type="parTrans" cxnId="{DB9248CE-1179-437A-8C4C-80AAFD7B3971}">
      <dgm:prSet/>
      <dgm:spPr/>
      <dgm:t>
        <a:bodyPr/>
        <a:lstStyle/>
        <a:p>
          <a:endParaRPr lang="en-US"/>
        </a:p>
      </dgm:t>
    </dgm:pt>
    <dgm:pt modelId="{77147FD1-2472-4831-90BF-451131D327B7}" type="sibTrans" cxnId="{DB9248CE-1179-437A-8C4C-80AAFD7B3971}">
      <dgm:prSet/>
      <dgm:spPr/>
      <dgm:t>
        <a:bodyPr/>
        <a:lstStyle/>
        <a:p>
          <a:endParaRPr lang="en-US"/>
        </a:p>
      </dgm:t>
    </dgm:pt>
    <dgm:pt modelId="{C8F58FF2-19E0-4B41-9FB8-EA5A7285FABF}">
      <dgm:prSet/>
      <dgm:spPr/>
      <dgm:t>
        <a:bodyPr/>
        <a:lstStyle/>
        <a:p>
          <a:r>
            <a:rPr lang="en-US"/>
            <a:t>“Python is a programming language that lets you work quickly and integrate systems more effectively. ” ----https://www.python.org</a:t>
          </a:r>
        </a:p>
      </dgm:t>
    </dgm:pt>
    <dgm:pt modelId="{F5017F8F-CA70-4C09-8EB9-E162A21EA9F6}" type="parTrans" cxnId="{69C68003-EC57-49A1-933D-8DC55F64F33D}">
      <dgm:prSet/>
      <dgm:spPr/>
      <dgm:t>
        <a:bodyPr/>
        <a:lstStyle/>
        <a:p>
          <a:endParaRPr lang="en-US"/>
        </a:p>
      </dgm:t>
    </dgm:pt>
    <dgm:pt modelId="{39BE3CF7-6EE4-44D6-9CC4-1A93A01CF494}" type="sibTrans" cxnId="{69C68003-EC57-49A1-933D-8DC55F64F33D}">
      <dgm:prSet/>
      <dgm:spPr/>
      <dgm:t>
        <a:bodyPr/>
        <a:lstStyle/>
        <a:p>
          <a:endParaRPr lang="en-US"/>
        </a:p>
      </dgm:t>
    </dgm:pt>
    <dgm:pt modelId="{B6BF46B5-5852-44E2-85B3-E148BA72DCD3}">
      <dgm:prSet/>
      <dgm:spPr/>
      <dgm:t>
        <a:bodyPr/>
        <a:lstStyle/>
        <a:p>
          <a:r>
            <a:rPr lang="zh-CN"/>
            <a:t>开发环境</a:t>
          </a:r>
          <a:r>
            <a:rPr lang="en-US"/>
            <a:t>: Anaconda,  Enthought, …</a:t>
          </a:r>
        </a:p>
      </dgm:t>
    </dgm:pt>
    <dgm:pt modelId="{E2AE9304-9C70-44B6-B2C3-2C6025184835}" type="parTrans" cxnId="{92BBBEBF-4FEF-4AFA-A958-B7652A5A0F94}">
      <dgm:prSet/>
      <dgm:spPr/>
      <dgm:t>
        <a:bodyPr/>
        <a:lstStyle/>
        <a:p>
          <a:endParaRPr lang="en-US"/>
        </a:p>
      </dgm:t>
    </dgm:pt>
    <dgm:pt modelId="{81462683-2A3E-4A70-8E4E-220F3E488080}" type="sibTrans" cxnId="{92BBBEBF-4FEF-4AFA-A958-B7652A5A0F94}">
      <dgm:prSet/>
      <dgm:spPr/>
      <dgm:t>
        <a:bodyPr/>
        <a:lstStyle/>
        <a:p>
          <a:endParaRPr lang="en-US"/>
        </a:p>
      </dgm:t>
    </dgm:pt>
    <dgm:pt modelId="{310D49B9-49DC-4B56-B614-2C1EB1D5D192}">
      <dgm:prSet/>
      <dgm:spPr/>
      <dgm:t>
        <a:bodyPr/>
        <a:lstStyle/>
        <a:p>
          <a:r>
            <a:rPr lang="zh-CN"/>
            <a:t>用途</a:t>
          </a:r>
          <a:r>
            <a:rPr lang="en-US"/>
            <a:t>: </a:t>
          </a:r>
          <a:r>
            <a:rPr lang="zh-CN"/>
            <a:t>科学计算</a:t>
          </a:r>
          <a:r>
            <a:rPr lang="en-US"/>
            <a:t>,</a:t>
          </a:r>
          <a:r>
            <a:rPr lang="zh-CN"/>
            <a:t>数据分析</a:t>
          </a:r>
          <a:r>
            <a:rPr lang="en-US"/>
            <a:t>,</a:t>
          </a:r>
          <a:r>
            <a:rPr lang="zh-CN"/>
            <a:t>网页编程</a:t>
          </a:r>
          <a:r>
            <a:rPr lang="en-US"/>
            <a:t>,GUI</a:t>
          </a:r>
          <a:r>
            <a:rPr lang="zh-CN"/>
            <a:t>开发</a:t>
          </a:r>
          <a:r>
            <a:rPr lang="en-US"/>
            <a:t>,</a:t>
          </a:r>
          <a:r>
            <a:rPr lang="zh-CN"/>
            <a:t>软件开发</a:t>
          </a:r>
          <a:r>
            <a:rPr lang="en-US"/>
            <a:t>,……</a:t>
          </a:r>
        </a:p>
      </dgm:t>
    </dgm:pt>
    <dgm:pt modelId="{B6F43B04-4B42-47D1-98BF-D7B85263BBE4}" type="parTrans" cxnId="{215A8C95-E792-4BBF-9C0B-CBA5B7018F7A}">
      <dgm:prSet/>
      <dgm:spPr/>
      <dgm:t>
        <a:bodyPr/>
        <a:lstStyle/>
        <a:p>
          <a:endParaRPr lang="en-US"/>
        </a:p>
      </dgm:t>
    </dgm:pt>
    <dgm:pt modelId="{904D122D-D3F8-49BE-AB43-0C81A7884235}" type="sibTrans" cxnId="{215A8C95-E792-4BBF-9C0B-CBA5B7018F7A}">
      <dgm:prSet/>
      <dgm:spPr/>
      <dgm:t>
        <a:bodyPr/>
        <a:lstStyle/>
        <a:p>
          <a:endParaRPr lang="en-US"/>
        </a:p>
      </dgm:t>
    </dgm:pt>
    <dgm:pt modelId="{B4C150B7-BEEB-4B9F-9D48-21C7DAC4D910}" type="pres">
      <dgm:prSet presAssocID="{74CBA3B1-B783-41B4-93AE-33D1E1449308}" presName="Name0" presStyleCnt="0">
        <dgm:presLayoutVars>
          <dgm:dir/>
          <dgm:animLvl val="lvl"/>
          <dgm:resizeHandles val="exact"/>
        </dgm:presLayoutVars>
      </dgm:prSet>
      <dgm:spPr/>
    </dgm:pt>
    <dgm:pt modelId="{CF0E9E8D-89EE-425A-8BDA-EB853457808E}" type="pres">
      <dgm:prSet presAssocID="{310D49B9-49DC-4B56-B614-2C1EB1D5D192}" presName="boxAndChildren" presStyleCnt="0"/>
      <dgm:spPr/>
    </dgm:pt>
    <dgm:pt modelId="{818E1DE5-3A9C-49AE-BC90-8D14ACA9F7A9}" type="pres">
      <dgm:prSet presAssocID="{310D49B9-49DC-4B56-B614-2C1EB1D5D192}" presName="parentTextBox" presStyleLbl="node1" presStyleIdx="0" presStyleCnt="4"/>
      <dgm:spPr/>
    </dgm:pt>
    <dgm:pt modelId="{ECCB33FC-AC26-469F-9EEE-E9CB72464658}" type="pres">
      <dgm:prSet presAssocID="{81462683-2A3E-4A70-8E4E-220F3E488080}" presName="sp" presStyleCnt="0"/>
      <dgm:spPr/>
    </dgm:pt>
    <dgm:pt modelId="{0D1E12FB-7E1E-4A14-9243-5BB19A32A4B6}" type="pres">
      <dgm:prSet presAssocID="{B6BF46B5-5852-44E2-85B3-E148BA72DCD3}" presName="arrowAndChildren" presStyleCnt="0"/>
      <dgm:spPr/>
    </dgm:pt>
    <dgm:pt modelId="{039CBB77-01BD-477F-A703-EA252EBE85B9}" type="pres">
      <dgm:prSet presAssocID="{B6BF46B5-5852-44E2-85B3-E148BA72DCD3}" presName="parentTextArrow" presStyleLbl="node1" presStyleIdx="1" presStyleCnt="4"/>
      <dgm:spPr/>
    </dgm:pt>
    <dgm:pt modelId="{4B7023FB-DF6D-4287-93B3-F9B61CD914CE}" type="pres">
      <dgm:prSet presAssocID="{39BE3CF7-6EE4-44D6-9CC4-1A93A01CF494}" presName="sp" presStyleCnt="0"/>
      <dgm:spPr/>
    </dgm:pt>
    <dgm:pt modelId="{CAAB71BD-96DE-4FFF-A889-E15244C6B28A}" type="pres">
      <dgm:prSet presAssocID="{C8F58FF2-19E0-4B41-9FB8-EA5A7285FABF}" presName="arrowAndChildren" presStyleCnt="0"/>
      <dgm:spPr/>
    </dgm:pt>
    <dgm:pt modelId="{FAEAFB16-5DE4-4CC1-8F60-428A47DD3389}" type="pres">
      <dgm:prSet presAssocID="{C8F58FF2-19E0-4B41-9FB8-EA5A7285FABF}" presName="parentTextArrow" presStyleLbl="node1" presStyleIdx="2" presStyleCnt="4"/>
      <dgm:spPr/>
    </dgm:pt>
    <dgm:pt modelId="{927CB0C0-0C35-4529-A566-768A7EAF9388}" type="pres">
      <dgm:prSet presAssocID="{77147FD1-2472-4831-90BF-451131D327B7}" presName="sp" presStyleCnt="0"/>
      <dgm:spPr/>
    </dgm:pt>
    <dgm:pt modelId="{AE11367C-7539-4BDA-B6B9-5F47E11A812E}" type="pres">
      <dgm:prSet presAssocID="{ED9EB46F-E34F-4996-B967-8FB3F9A8A016}" presName="arrowAndChildren" presStyleCnt="0"/>
      <dgm:spPr/>
    </dgm:pt>
    <dgm:pt modelId="{6AA4F602-41F6-428E-9498-6527E44C1A06}" type="pres">
      <dgm:prSet presAssocID="{ED9EB46F-E34F-4996-B967-8FB3F9A8A016}" presName="parentTextArrow" presStyleLbl="node1" presStyleIdx="3" presStyleCnt="4"/>
      <dgm:spPr/>
    </dgm:pt>
  </dgm:ptLst>
  <dgm:cxnLst>
    <dgm:cxn modelId="{69C68003-EC57-49A1-933D-8DC55F64F33D}" srcId="{74CBA3B1-B783-41B4-93AE-33D1E1449308}" destId="{C8F58FF2-19E0-4B41-9FB8-EA5A7285FABF}" srcOrd="1" destOrd="0" parTransId="{F5017F8F-CA70-4C09-8EB9-E162A21EA9F6}" sibTransId="{39BE3CF7-6EE4-44D6-9CC4-1A93A01CF494}"/>
    <dgm:cxn modelId="{1AF81D51-A6EC-40B6-8F0A-C454FA5F6C89}" type="presOf" srcId="{ED9EB46F-E34F-4996-B967-8FB3F9A8A016}" destId="{6AA4F602-41F6-428E-9498-6527E44C1A06}" srcOrd="0" destOrd="0" presId="urn:microsoft.com/office/officeart/2005/8/layout/process4"/>
    <dgm:cxn modelId="{236C917F-070C-4867-BD02-F507E61C65CB}" type="presOf" srcId="{74CBA3B1-B783-41B4-93AE-33D1E1449308}" destId="{B4C150B7-BEEB-4B9F-9D48-21C7DAC4D910}" srcOrd="0" destOrd="0" presId="urn:microsoft.com/office/officeart/2005/8/layout/process4"/>
    <dgm:cxn modelId="{215A8C95-E792-4BBF-9C0B-CBA5B7018F7A}" srcId="{74CBA3B1-B783-41B4-93AE-33D1E1449308}" destId="{310D49B9-49DC-4B56-B614-2C1EB1D5D192}" srcOrd="3" destOrd="0" parTransId="{B6F43B04-4B42-47D1-98BF-D7B85263BBE4}" sibTransId="{904D122D-D3F8-49BE-AB43-0C81A7884235}"/>
    <dgm:cxn modelId="{3BE66B97-3C0C-4A05-84D5-8C9BF75E5331}" type="presOf" srcId="{310D49B9-49DC-4B56-B614-2C1EB1D5D192}" destId="{818E1DE5-3A9C-49AE-BC90-8D14ACA9F7A9}" srcOrd="0" destOrd="0" presId="urn:microsoft.com/office/officeart/2005/8/layout/process4"/>
    <dgm:cxn modelId="{15F4FD98-760D-40E7-8414-252B9180B6AD}" type="presOf" srcId="{B6BF46B5-5852-44E2-85B3-E148BA72DCD3}" destId="{039CBB77-01BD-477F-A703-EA252EBE85B9}" srcOrd="0" destOrd="0" presId="urn:microsoft.com/office/officeart/2005/8/layout/process4"/>
    <dgm:cxn modelId="{92BBBEBF-4FEF-4AFA-A958-B7652A5A0F94}" srcId="{74CBA3B1-B783-41B4-93AE-33D1E1449308}" destId="{B6BF46B5-5852-44E2-85B3-E148BA72DCD3}" srcOrd="2" destOrd="0" parTransId="{E2AE9304-9C70-44B6-B2C3-2C6025184835}" sibTransId="{81462683-2A3E-4A70-8E4E-220F3E488080}"/>
    <dgm:cxn modelId="{DB9248CE-1179-437A-8C4C-80AAFD7B3971}" srcId="{74CBA3B1-B783-41B4-93AE-33D1E1449308}" destId="{ED9EB46F-E34F-4996-B967-8FB3F9A8A016}" srcOrd="0" destOrd="0" parTransId="{21FCE20F-3F32-42BC-BB8E-2F3AA368922B}" sibTransId="{77147FD1-2472-4831-90BF-451131D327B7}"/>
    <dgm:cxn modelId="{00D3C0FE-2FC3-4D0A-88C2-30E248225605}" type="presOf" srcId="{C8F58FF2-19E0-4B41-9FB8-EA5A7285FABF}" destId="{FAEAFB16-5DE4-4CC1-8F60-428A47DD3389}" srcOrd="0" destOrd="0" presId="urn:microsoft.com/office/officeart/2005/8/layout/process4"/>
    <dgm:cxn modelId="{AE2F6508-6693-4C83-BB87-50F3AA905D06}" type="presParOf" srcId="{B4C150B7-BEEB-4B9F-9D48-21C7DAC4D910}" destId="{CF0E9E8D-89EE-425A-8BDA-EB853457808E}" srcOrd="0" destOrd="0" presId="urn:microsoft.com/office/officeart/2005/8/layout/process4"/>
    <dgm:cxn modelId="{84D97592-5ED1-4D8B-913F-8F891182BB33}" type="presParOf" srcId="{CF0E9E8D-89EE-425A-8BDA-EB853457808E}" destId="{818E1DE5-3A9C-49AE-BC90-8D14ACA9F7A9}" srcOrd="0" destOrd="0" presId="urn:microsoft.com/office/officeart/2005/8/layout/process4"/>
    <dgm:cxn modelId="{8296125E-1CAF-4A68-AF69-A0FD23A767B7}" type="presParOf" srcId="{B4C150B7-BEEB-4B9F-9D48-21C7DAC4D910}" destId="{ECCB33FC-AC26-469F-9EEE-E9CB72464658}" srcOrd="1" destOrd="0" presId="urn:microsoft.com/office/officeart/2005/8/layout/process4"/>
    <dgm:cxn modelId="{469DF8D6-BF9D-4DF8-8A6F-64B2C57C6987}" type="presParOf" srcId="{B4C150B7-BEEB-4B9F-9D48-21C7DAC4D910}" destId="{0D1E12FB-7E1E-4A14-9243-5BB19A32A4B6}" srcOrd="2" destOrd="0" presId="urn:microsoft.com/office/officeart/2005/8/layout/process4"/>
    <dgm:cxn modelId="{C3552A8C-2BA9-4FDF-8EE0-F0C20B5FF42A}" type="presParOf" srcId="{0D1E12FB-7E1E-4A14-9243-5BB19A32A4B6}" destId="{039CBB77-01BD-477F-A703-EA252EBE85B9}" srcOrd="0" destOrd="0" presId="urn:microsoft.com/office/officeart/2005/8/layout/process4"/>
    <dgm:cxn modelId="{5257C362-16E1-4746-A364-2AD77170ABE9}" type="presParOf" srcId="{B4C150B7-BEEB-4B9F-9D48-21C7DAC4D910}" destId="{4B7023FB-DF6D-4287-93B3-F9B61CD914CE}" srcOrd="3" destOrd="0" presId="urn:microsoft.com/office/officeart/2005/8/layout/process4"/>
    <dgm:cxn modelId="{40EEEDC8-C59B-4BFF-93F9-ACECC8A0B97B}" type="presParOf" srcId="{B4C150B7-BEEB-4B9F-9D48-21C7DAC4D910}" destId="{CAAB71BD-96DE-4FFF-A889-E15244C6B28A}" srcOrd="4" destOrd="0" presId="urn:microsoft.com/office/officeart/2005/8/layout/process4"/>
    <dgm:cxn modelId="{EC968B30-9DEE-40F3-AC7D-18B72F8DCB72}" type="presParOf" srcId="{CAAB71BD-96DE-4FFF-A889-E15244C6B28A}" destId="{FAEAFB16-5DE4-4CC1-8F60-428A47DD3389}" srcOrd="0" destOrd="0" presId="urn:microsoft.com/office/officeart/2005/8/layout/process4"/>
    <dgm:cxn modelId="{17434BFA-3120-47C5-8F6D-55A677AFAA80}" type="presParOf" srcId="{B4C150B7-BEEB-4B9F-9D48-21C7DAC4D910}" destId="{927CB0C0-0C35-4529-A566-768A7EAF9388}" srcOrd="5" destOrd="0" presId="urn:microsoft.com/office/officeart/2005/8/layout/process4"/>
    <dgm:cxn modelId="{95D3E47C-7502-4613-9439-50650243C312}" type="presParOf" srcId="{B4C150B7-BEEB-4B9F-9D48-21C7DAC4D910}" destId="{AE11367C-7539-4BDA-B6B9-5F47E11A812E}" srcOrd="6" destOrd="0" presId="urn:microsoft.com/office/officeart/2005/8/layout/process4"/>
    <dgm:cxn modelId="{7B1A3F9F-9353-457D-8FC6-E1149F859991}" type="presParOf" srcId="{AE11367C-7539-4BDA-B6B9-5F47E11A812E}" destId="{6AA4F602-41F6-428E-9498-6527E44C1A0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E1DE5-3A9C-49AE-BC90-8D14ACA9F7A9}">
      <dsp:nvSpPr>
        <dsp:cNvPr id="0" name=""/>
        <dsp:cNvSpPr/>
      </dsp:nvSpPr>
      <dsp:spPr>
        <a:xfrm>
          <a:off x="0" y="4318259"/>
          <a:ext cx="6832212" cy="94472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sz="1600" kern="1200"/>
            <a:t>用途</a:t>
          </a:r>
          <a:r>
            <a:rPr lang="en-US" sz="1600" kern="1200"/>
            <a:t>: </a:t>
          </a:r>
          <a:r>
            <a:rPr lang="zh-CN" sz="1600" kern="1200"/>
            <a:t>科学计算</a:t>
          </a:r>
          <a:r>
            <a:rPr lang="en-US" sz="1600" kern="1200"/>
            <a:t>,</a:t>
          </a:r>
          <a:r>
            <a:rPr lang="zh-CN" sz="1600" kern="1200"/>
            <a:t>数据分析</a:t>
          </a:r>
          <a:r>
            <a:rPr lang="en-US" sz="1600" kern="1200"/>
            <a:t>,</a:t>
          </a:r>
          <a:r>
            <a:rPr lang="zh-CN" sz="1600" kern="1200"/>
            <a:t>网页编程</a:t>
          </a:r>
          <a:r>
            <a:rPr lang="en-US" sz="1600" kern="1200"/>
            <a:t>,GUI</a:t>
          </a:r>
          <a:r>
            <a:rPr lang="zh-CN" sz="1600" kern="1200"/>
            <a:t>开发</a:t>
          </a:r>
          <a:r>
            <a:rPr lang="en-US" sz="1600" kern="1200"/>
            <a:t>,</a:t>
          </a:r>
          <a:r>
            <a:rPr lang="zh-CN" sz="1600" kern="1200"/>
            <a:t>软件开发</a:t>
          </a:r>
          <a:r>
            <a:rPr lang="en-US" sz="1600" kern="1200"/>
            <a:t>,……</a:t>
          </a:r>
        </a:p>
      </dsp:txBody>
      <dsp:txXfrm>
        <a:off x="0" y="4318259"/>
        <a:ext cx="6832212" cy="944729"/>
      </dsp:txXfrm>
    </dsp:sp>
    <dsp:sp modelId="{039CBB77-01BD-477F-A703-EA252EBE85B9}">
      <dsp:nvSpPr>
        <dsp:cNvPr id="0" name=""/>
        <dsp:cNvSpPr/>
      </dsp:nvSpPr>
      <dsp:spPr>
        <a:xfrm rot="10800000">
          <a:off x="0" y="2879436"/>
          <a:ext cx="6832212" cy="1452994"/>
        </a:xfrm>
        <a:prstGeom prst="upArrowCallout">
          <a:avLst/>
        </a:prstGeom>
        <a:solidFill>
          <a:schemeClr val="accent2">
            <a:hueOff val="151055"/>
            <a:satOff val="-15998"/>
            <a:lumOff val="-3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sz="1600" kern="1200"/>
            <a:t>开发环境</a:t>
          </a:r>
          <a:r>
            <a:rPr lang="en-US" sz="1600" kern="1200"/>
            <a:t>: Anaconda,  Enthought, …</a:t>
          </a:r>
        </a:p>
      </dsp:txBody>
      <dsp:txXfrm rot="10800000">
        <a:off x="0" y="2879436"/>
        <a:ext cx="6832212" cy="944112"/>
      </dsp:txXfrm>
    </dsp:sp>
    <dsp:sp modelId="{FAEAFB16-5DE4-4CC1-8F60-428A47DD3389}">
      <dsp:nvSpPr>
        <dsp:cNvPr id="0" name=""/>
        <dsp:cNvSpPr/>
      </dsp:nvSpPr>
      <dsp:spPr>
        <a:xfrm rot="10800000">
          <a:off x="0" y="1440613"/>
          <a:ext cx="6832212" cy="1452994"/>
        </a:xfrm>
        <a:prstGeom prst="upArrowCallout">
          <a:avLst/>
        </a:prstGeom>
        <a:solidFill>
          <a:schemeClr val="accent2">
            <a:hueOff val="302110"/>
            <a:satOff val="-31995"/>
            <a:lumOff val="-78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“Python is a programming language that lets you work quickly and integrate systems more effectively. ” ----https://www.python.org</a:t>
          </a:r>
        </a:p>
      </dsp:txBody>
      <dsp:txXfrm rot="10800000">
        <a:off x="0" y="1440613"/>
        <a:ext cx="6832212" cy="944112"/>
      </dsp:txXfrm>
    </dsp:sp>
    <dsp:sp modelId="{6AA4F602-41F6-428E-9498-6527E44C1A06}">
      <dsp:nvSpPr>
        <dsp:cNvPr id="0" name=""/>
        <dsp:cNvSpPr/>
      </dsp:nvSpPr>
      <dsp:spPr>
        <a:xfrm rot="10800000">
          <a:off x="0" y="1789"/>
          <a:ext cx="6832212" cy="1452994"/>
        </a:xfrm>
        <a:prstGeom prst="upArrowCallout">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hlinkClick xmlns:r="http://schemas.openxmlformats.org/officeDocument/2006/relationships" r:id="rId1"/>
            </a:rPr>
            <a:t>https://docs.python.org/3/tutorial/index.html</a:t>
          </a:r>
          <a:endParaRPr lang="en-US" sz="1600" kern="1200"/>
        </a:p>
      </dsp:txBody>
      <dsp:txXfrm rot="10800000">
        <a:off x="0" y="1789"/>
        <a:ext cx="6832212" cy="9441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hasCustomPrompt="1"/>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hasCustomPrompt="1"/>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hasCustomPrompt="1"/>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2589212" y="627405"/>
            <a:ext cx="6477000"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2589212" y="2133600"/>
            <a:ext cx="8915400"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9/25/2018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2589212" y="2133600"/>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7190747" y="2126222"/>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2589212" y="2548966"/>
            <a:ext cx="4342893"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7166957" y="2545738"/>
            <a:ext cx="4338674"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9/25/2018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9/25/2018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9/25/2018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323012" y="446088"/>
            <a:ext cx="5181600"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t>9/25/2018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9/25/2018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gabrielecirulli.github.io/204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aima.cs.berkeley.edu/" TargetMode="Externa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darkreactions.haverford.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www.numpy.org/" TargetMode="External"/><Relationship Id="rId1" Type="http://schemas.openxmlformats.org/officeDocument/2006/relationships/slideLayout" Target="../slideLayouts/slideLayout2.xml"/><Relationship Id="rId4" Type="http://schemas.openxmlformats.org/officeDocument/2006/relationships/hyperlink" Target="http://pandas.pydata.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baike.baidu.com/item/%E4%BA%BA%E5%B7%A5%E6%99%BA%E8%83%B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1742873" y="782782"/>
            <a:ext cx="9008254" cy="3410475"/>
          </a:xfrm>
        </p:spPr>
        <p:txBody>
          <a:bodyPr anchor="ctr">
            <a:normAutofit/>
          </a:bodyPr>
          <a:lstStyle/>
          <a:p>
            <a:r>
              <a:rPr lang="en-US" altLang="zh-CN" sz="6000" b="1" dirty="0"/>
              <a:t>Python</a:t>
            </a:r>
            <a:r>
              <a:rPr lang="zh-CN" altLang="en-US" sz="6000" b="1" dirty="0"/>
              <a:t>及</a:t>
            </a:r>
            <a:r>
              <a:rPr lang="en-US" altLang="zh-CN" sz="6000" b="1" dirty="0"/>
              <a:t>AI</a:t>
            </a:r>
            <a:r>
              <a:rPr lang="zh-CN" altLang="en-US" sz="6000" b="1" dirty="0"/>
              <a:t>算法简介</a:t>
            </a:r>
          </a:p>
        </p:txBody>
      </p:sp>
      <p:sp>
        <p:nvSpPr>
          <p:cNvPr id="10" name="Rectangle 9"/>
          <p:cNvSpPr>
            <a:spLocks noGrp="1" noRot="1" noChangeAspect="1" noMove="1" noResize="1" noEditPoints="1" noAdjustHandles="1" noChangeArrowheads="1" noChangeShapeType="1" noTextEdit="1"/>
          </p:cNvSpPr>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p:cNvSpPr>
            <a:spLocks noGrp="1"/>
          </p:cNvSpPr>
          <p:nvPr>
            <p:ph type="subTitle" idx="1"/>
          </p:nvPr>
        </p:nvSpPr>
        <p:spPr>
          <a:xfrm>
            <a:off x="1794165" y="4709627"/>
            <a:ext cx="8956962" cy="1126283"/>
          </a:xfrm>
        </p:spPr>
        <p:txBody>
          <a:bodyPr anchor="ctr">
            <a:normAutofit/>
          </a:bodyPr>
          <a:lstStyle/>
          <a:p>
            <a:r>
              <a:rPr lang="en-US" altLang="zh-CN" dirty="0">
                <a:solidFill>
                  <a:schemeClr val="bg1"/>
                </a:solidFill>
              </a:rPr>
              <a:t>Python</a:t>
            </a:r>
            <a:r>
              <a:rPr lang="zh-CN" altLang="en-US" dirty="0">
                <a:solidFill>
                  <a:schemeClr val="bg1"/>
                </a:solidFill>
              </a:rPr>
              <a:t>的用途和人工智能算法入门</a:t>
            </a:r>
            <a:endParaRPr lang="en-US" altLang="zh-CN" dirty="0">
              <a:solidFill>
                <a:schemeClr val="bg1"/>
              </a:solidFill>
            </a:endParaRPr>
          </a:p>
          <a:p>
            <a:r>
              <a:rPr lang="en-US" altLang="zh-CN" dirty="0">
                <a:solidFill>
                  <a:schemeClr val="bg1"/>
                </a:solidFill>
              </a:rPr>
              <a:t>Huang Gang</a:t>
            </a:r>
            <a:endParaRPr lang="zh-CN" altLang="en-US" dirty="0">
              <a:solidFill>
                <a:schemeClr val="bg1"/>
              </a:solidFill>
            </a:endParaRPr>
          </a:p>
        </p:txBody>
      </p:sp>
      <p:sp>
        <p:nvSpPr>
          <p:cNvPr id="44" name="Freeform 11"/>
          <p:cNvSpPr>
            <a:spLocks noGrp="1" noRot="1" noChangeAspect="1" noMove="1" noResize="1" noEditPoints="1" noAdjustHandles="1" noChangeArrowheads="1" noChangeShapeType="1" noTextEdit="1"/>
          </p:cNvSpPr>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2.1 AI</a:t>
            </a:r>
            <a:r>
              <a:rPr lang="zh-CN" altLang="en-US" b="1" dirty="0"/>
              <a:t>中的基本算法</a:t>
            </a:r>
          </a:p>
        </p:txBody>
      </p:sp>
      <p:sp>
        <p:nvSpPr>
          <p:cNvPr id="3" name="内容占位符 2"/>
          <p:cNvSpPr>
            <a:spLocks noGrp="1"/>
          </p:cNvSpPr>
          <p:nvPr>
            <p:ph idx="1"/>
          </p:nvPr>
        </p:nvSpPr>
        <p:spPr/>
        <p:txBody>
          <a:bodyPr>
            <a:normAutofit/>
          </a:bodyPr>
          <a:lstStyle/>
          <a:p>
            <a:r>
              <a:rPr lang="zh-CN" altLang="en-US" dirty="0"/>
              <a:t>最基本的算法就是搜索．有许多中搜索方法可以使用比如</a:t>
            </a:r>
            <a:r>
              <a:rPr lang="zh-CN" altLang="en-US" b="1" dirty="0"/>
              <a:t>盲目搜索</a:t>
            </a:r>
            <a:r>
              <a:rPr lang="zh-CN" altLang="en-US" dirty="0"/>
              <a:t>（暴力搜索，无脑搜索，</a:t>
            </a:r>
            <a:r>
              <a:rPr lang="en-US" altLang="zh-CN" dirty="0"/>
              <a:t>uninformed search) , </a:t>
            </a:r>
            <a:r>
              <a:rPr lang="zh-CN" altLang="en-US" dirty="0"/>
              <a:t>提示性搜索</a:t>
            </a:r>
            <a:r>
              <a:rPr lang="en-US" altLang="zh-CN" dirty="0"/>
              <a:t>(</a:t>
            </a:r>
            <a:r>
              <a:rPr lang="zh-CN" altLang="en-US" dirty="0"/>
              <a:t>又叫</a:t>
            </a:r>
            <a:r>
              <a:rPr lang="zh-CN" altLang="en-US" b="1" dirty="0"/>
              <a:t>启发性搜索</a:t>
            </a:r>
            <a:r>
              <a:rPr lang="zh-CN" altLang="en-US" dirty="0"/>
              <a:t>）</a:t>
            </a:r>
            <a:r>
              <a:rPr lang="en-US" altLang="zh-CN" dirty="0"/>
              <a:t>, </a:t>
            </a:r>
            <a:r>
              <a:rPr lang="zh-CN" altLang="en-US" dirty="0"/>
              <a:t>对抗搜索</a:t>
            </a:r>
            <a:r>
              <a:rPr lang="en-US" altLang="zh-CN" dirty="0"/>
              <a:t>(</a:t>
            </a:r>
            <a:r>
              <a:rPr lang="zh-CN" altLang="en-US" dirty="0"/>
              <a:t>游戏</a:t>
            </a:r>
            <a:r>
              <a:rPr lang="en-US" altLang="zh-CN" dirty="0"/>
              <a:t>)</a:t>
            </a:r>
            <a:r>
              <a:rPr lang="zh-CN" altLang="en-US" dirty="0"/>
              <a:t>等．</a:t>
            </a:r>
            <a:endParaRPr lang="en-US" altLang="zh-CN" dirty="0"/>
          </a:p>
          <a:p>
            <a:r>
              <a:rPr lang="zh-CN" altLang="en-US" dirty="0"/>
              <a:t>第二类话题就是马科夫决策过程和强化学习</a:t>
            </a:r>
            <a:r>
              <a:rPr lang="en-US" altLang="zh-CN" dirty="0"/>
              <a:t>. </a:t>
            </a:r>
            <a:r>
              <a:rPr lang="zh-CN" altLang="en-US" dirty="0"/>
              <a:t>有一系列的应用，如自然语言处理，机器人，机器视觉等</a:t>
            </a:r>
            <a:r>
              <a:rPr lang="en-US" altLang="zh-CN" dirty="0"/>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理想智能体</a:t>
            </a:r>
          </a:p>
        </p:txBody>
      </p:sp>
      <p:sp>
        <p:nvSpPr>
          <p:cNvPr id="3" name="内容占位符 2"/>
          <p:cNvSpPr>
            <a:spLocks noGrp="1"/>
          </p:cNvSpPr>
          <p:nvPr>
            <p:ph idx="1"/>
          </p:nvPr>
        </p:nvSpPr>
        <p:spPr/>
        <p:txBody>
          <a:bodyPr>
            <a:normAutofit/>
          </a:bodyPr>
          <a:lstStyle/>
          <a:p>
            <a:r>
              <a:rPr lang="zh-CN" altLang="en-US" dirty="0"/>
              <a:t>先来看理性智能体</a:t>
            </a:r>
            <a:r>
              <a:rPr lang="en-US" altLang="zh-CN" dirty="0"/>
              <a:t>. </a:t>
            </a:r>
            <a:r>
              <a:rPr lang="zh-CN" altLang="en-US" dirty="0"/>
              <a:t>我们研究人工智能的目的是设计智能体，它们可以感知其环境并且作用到环境上，从而实现其目标或者任务．一个智能体可以视为一个函数</a:t>
            </a:r>
            <a:r>
              <a:rPr lang="en-US" altLang="zh-CN" dirty="0"/>
              <a:t>F(x), </a:t>
            </a:r>
            <a:r>
              <a:rPr lang="zh-CN" altLang="en-US" dirty="0"/>
              <a:t>该函数从感知到的环境映射到一个作用在环境上的动作</a:t>
            </a:r>
            <a:r>
              <a:rPr lang="en-US" altLang="zh-CN" dirty="0"/>
              <a:t>. </a:t>
            </a:r>
            <a:r>
              <a:rPr lang="zh-CN" altLang="en-US" dirty="0"/>
              <a:t>理性智能体，就是做正确的事情的智能体．</a:t>
            </a:r>
            <a:endParaRPr lang="en-US" altLang="zh-CN" dirty="0"/>
          </a:p>
          <a:p>
            <a:r>
              <a:rPr lang="zh-CN" altLang="en-US" dirty="0"/>
              <a:t>何为正确的事呢？就是智能体的表现达到最优，即所谓性能度量最大化．人工智能</a:t>
            </a:r>
            <a:r>
              <a:rPr lang="en-US" altLang="zh-CN" dirty="0"/>
              <a:t>(AI)</a:t>
            </a:r>
            <a:r>
              <a:rPr lang="zh-CN" altLang="en-US" dirty="0"/>
              <a:t>在给定的计算条件下，使得性能度量达到最大化．这就是</a:t>
            </a:r>
            <a:r>
              <a:rPr lang="en-US" altLang="zh-CN" dirty="0"/>
              <a:t>AI</a:t>
            </a:r>
            <a:r>
              <a:rPr lang="zh-CN" altLang="en-US" dirty="0"/>
              <a:t>的目的．要使得性能度量最大，可以从硬件和软件两方面优化改进，我们这里只讨论软件方面．</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4853" y="524820"/>
            <a:ext cx="8911687" cy="1280890"/>
          </a:xfrm>
        </p:spPr>
        <p:txBody>
          <a:bodyPr/>
          <a:lstStyle/>
          <a:p>
            <a:r>
              <a:rPr lang="zh-CN" altLang="en-US" dirty="0"/>
              <a:t>智能体</a:t>
            </a:r>
            <a:r>
              <a:rPr lang="en-US" altLang="zh-CN" dirty="0"/>
              <a:t>(Agent)</a:t>
            </a:r>
            <a:endParaRPr lang="zh-CN" altLang="en-US" dirty="0"/>
          </a:p>
        </p:txBody>
      </p:sp>
      <p:grpSp>
        <p:nvGrpSpPr>
          <p:cNvPr id="21" name="组合 20"/>
          <p:cNvGrpSpPr/>
          <p:nvPr/>
        </p:nvGrpSpPr>
        <p:grpSpPr>
          <a:xfrm>
            <a:off x="3094182" y="2050473"/>
            <a:ext cx="7445999" cy="3592945"/>
            <a:chOff x="3094182" y="2050473"/>
            <a:chExt cx="7445999" cy="3592945"/>
          </a:xfrm>
        </p:grpSpPr>
        <p:sp>
          <p:nvSpPr>
            <p:cNvPr id="4" name="矩形: 圆角 3"/>
            <p:cNvSpPr/>
            <p:nvPr/>
          </p:nvSpPr>
          <p:spPr>
            <a:xfrm>
              <a:off x="3094182" y="2050473"/>
              <a:ext cx="4414982" cy="35929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5" name="文本框 4"/>
            <p:cNvSpPr txBox="1"/>
            <p:nvPr/>
          </p:nvSpPr>
          <p:spPr>
            <a:xfrm>
              <a:off x="3398982" y="2244436"/>
              <a:ext cx="1126836" cy="369332"/>
            </a:xfrm>
            <a:prstGeom prst="rect">
              <a:avLst/>
            </a:prstGeom>
            <a:noFill/>
          </p:spPr>
          <p:txBody>
            <a:bodyPr wrap="square" rtlCol="0">
              <a:spAutoFit/>
            </a:bodyPr>
            <a:lstStyle/>
            <a:p>
              <a:r>
                <a:rPr lang="zh-CN" altLang="en-US" b="1" dirty="0"/>
                <a:t>智能体</a:t>
              </a:r>
            </a:p>
          </p:txBody>
        </p:sp>
        <p:sp>
          <p:nvSpPr>
            <p:cNvPr id="6" name="文本框 5"/>
            <p:cNvSpPr txBox="1"/>
            <p:nvPr/>
          </p:nvSpPr>
          <p:spPr>
            <a:xfrm>
              <a:off x="4747491" y="2540000"/>
              <a:ext cx="1450109" cy="369332"/>
            </a:xfrm>
            <a:prstGeom prst="rect">
              <a:avLst/>
            </a:prstGeom>
            <a:noFill/>
          </p:spPr>
          <p:txBody>
            <a:bodyPr wrap="square" rtlCol="0">
              <a:spAutoFit/>
            </a:bodyPr>
            <a:lstStyle/>
            <a:p>
              <a:r>
                <a:rPr lang="zh-CN" altLang="en-US" dirty="0"/>
                <a:t>传感器</a:t>
              </a:r>
            </a:p>
          </p:txBody>
        </p:sp>
        <p:grpSp>
          <p:nvGrpSpPr>
            <p:cNvPr id="14" name="组合 13"/>
            <p:cNvGrpSpPr/>
            <p:nvPr/>
          </p:nvGrpSpPr>
          <p:grpSpPr>
            <a:xfrm>
              <a:off x="4541002" y="2938828"/>
              <a:ext cx="1320800" cy="1902549"/>
              <a:chOff x="8424754" y="2909332"/>
              <a:chExt cx="1320800" cy="1902549"/>
            </a:xfrm>
          </p:grpSpPr>
          <p:sp>
            <p:nvSpPr>
              <p:cNvPr id="7" name="矩形 6"/>
              <p:cNvSpPr/>
              <p:nvPr/>
            </p:nvSpPr>
            <p:spPr>
              <a:xfrm>
                <a:off x="8424754" y="3381285"/>
                <a:ext cx="1320800" cy="960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9075469" y="2909332"/>
                <a:ext cx="0" cy="4719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070555" y="4339928"/>
                <a:ext cx="0" cy="4719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742574" y="4826004"/>
              <a:ext cx="1450109" cy="369332"/>
            </a:xfrm>
            <a:prstGeom prst="rect">
              <a:avLst/>
            </a:prstGeom>
            <a:noFill/>
          </p:spPr>
          <p:txBody>
            <a:bodyPr wrap="square" rtlCol="0">
              <a:spAutoFit/>
            </a:bodyPr>
            <a:lstStyle/>
            <a:p>
              <a:r>
                <a:rPr lang="zh-CN" altLang="en-US" dirty="0"/>
                <a:t>执行器</a:t>
              </a:r>
            </a:p>
          </p:txBody>
        </p:sp>
        <p:cxnSp>
          <p:nvCxnSpPr>
            <p:cNvPr id="17" name="直接箭头连接符 16"/>
            <p:cNvCxnSpPr/>
            <p:nvPr/>
          </p:nvCxnSpPr>
          <p:spPr>
            <a:xfrm flipH="1">
              <a:off x="5861802" y="2724666"/>
              <a:ext cx="34100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10800000" flipH="1">
              <a:off x="5896216" y="5020502"/>
              <a:ext cx="34100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9306233" y="2050473"/>
              <a:ext cx="1233948" cy="34457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0" name="文本框 19"/>
            <p:cNvSpPr txBox="1"/>
            <p:nvPr/>
          </p:nvSpPr>
          <p:spPr>
            <a:xfrm>
              <a:off x="9704889" y="3342969"/>
              <a:ext cx="461665" cy="816077"/>
            </a:xfrm>
            <a:prstGeom prst="rect">
              <a:avLst/>
            </a:prstGeom>
            <a:noFill/>
          </p:spPr>
          <p:txBody>
            <a:bodyPr vert="eaVert" wrap="square" rtlCol="0">
              <a:spAutoFit/>
            </a:bodyPr>
            <a:lstStyle/>
            <a:p>
              <a:r>
                <a:rPr lang="zh-CN" altLang="en-US" dirty="0"/>
                <a:t>环境</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5122652" cy="1259894"/>
          </a:xfrm>
        </p:spPr>
        <p:txBody>
          <a:bodyPr>
            <a:normAutofit/>
          </a:bodyPr>
          <a:lstStyle/>
          <a:p>
            <a:r>
              <a:rPr lang="en-US" altLang="zh-CN" b="1" dirty="0"/>
              <a:t>2.2 </a:t>
            </a:r>
            <a:r>
              <a:rPr lang="zh-CN" altLang="en-US" b="1" dirty="0"/>
              <a:t>搜索算法</a:t>
            </a:r>
          </a:p>
        </p:txBody>
      </p:sp>
      <p:sp>
        <p:nvSpPr>
          <p:cNvPr id="21" name="Rectangle 20"/>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p:cNvSpPr>
            <a:spLocks noGrp="1"/>
          </p:cNvSpPr>
          <p:nvPr>
            <p:ph idx="1"/>
          </p:nvPr>
        </p:nvSpPr>
        <p:spPr>
          <a:xfrm>
            <a:off x="649225" y="2133600"/>
            <a:ext cx="5122652" cy="3759253"/>
          </a:xfrm>
        </p:spPr>
        <p:txBody>
          <a:bodyPr>
            <a:normAutofit/>
          </a:bodyPr>
          <a:lstStyle/>
          <a:p>
            <a:pPr>
              <a:lnSpc>
                <a:spcPct val="90000"/>
              </a:lnSpc>
            </a:pPr>
            <a:r>
              <a:rPr lang="zh-CN" altLang="en-US" sz="1700" b="1" dirty="0"/>
              <a:t>搜索智能体</a:t>
            </a:r>
            <a:r>
              <a:rPr lang="zh-CN" altLang="en-US" sz="1700" dirty="0"/>
              <a:t>可以帮助我们从已知点出发找到目标点．</a:t>
            </a:r>
            <a:endParaRPr lang="en-US" altLang="zh-CN" sz="1700" dirty="0"/>
          </a:p>
          <a:p>
            <a:pPr>
              <a:lnSpc>
                <a:spcPct val="90000"/>
              </a:lnSpc>
            </a:pPr>
            <a:r>
              <a:rPr lang="zh-CN" altLang="en-US" sz="1700" dirty="0"/>
              <a:t>典型的例子是走迷宫，从某个给定起点和终点，找出一条路线使得我们能从起点到达终点</a:t>
            </a:r>
            <a:r>
              <a:rPr lang="en-US" altLang="zh-CN" sz="1700" dirty="0"/>
              <a:t>. </a:t>
            </a:r>
            <a:r>
              <a:rPr lang="zh-CN" altLang="en-US" sz="1700" dirty="0"/>
              <a:t>智能体会思考为了达到目的该如何做．</a:t>
            </a:r>
          </a:p>
          <a:p>
            <a:pPr>
              <a:lnSpc>
                <a:spcPct val="90000"/>
              </a:lnSpc>
            </a:pPr>
            <a:r>
              <a:rPr lang="zh-CN" altLang="en-US" sz="1700" dirty="0"/>
              <a:t>智能体要做的就是定义出到达目标点的动作或动作序列（路径）</a:t>
            </a:r>
            <a:r>
              <a:rPr lang="en-US" altLang="zh-CN" sz="1700" dirty="0"/>
              <a:t>.</a:t>
            </a:r>
            <a:r>
              <a:rPr lang="zh-CN" altLang="en-US" sz="1700" dirty="0"/>
              <a:t>一条路径会有不同的代价和深度（此处指的是通过该路径找到的解在搜索树中的深度）</a:t>
            </a:r>
            <a:r>
              <a:rPr lang="en-US" altLang="zh-CN" sz="1700" dirty="0"/>
              <a:t>. </a:t>
            </a:r>
          </a:p>
          <a:p>
            <a:pPr>
              <a:lnSpc>
                <a:spcPct val="90000"/>
              </a:lnSpc>
            </a:pPr>
            <a:r>
              <a:rPr lang="zh-CN" altLang="en-US" sz="1700" dirty="0"/>
              <a:t>最常见搜索方法可分为有两大类</a:t>
            </a:r>
            <a:r>
              <a:rPr lang="en-US" altLang="zh-CN" sz="1700" dirty="0"/>
              <a:t>: </a:t>
            </a:r>
            <a:r>
              <a:rPr lang="zh-CN" altLang="en-US" sz="1700" b="1" dirty="0"/>
              <a:t>盲目搜索</a:t>
            </a:r>
            <a:r>
              <a:rPr lang="zh-CN" altLang="en-US" sz="1700" dirty="0"/>
              <a:t>，它包括广度优先搜索，深度优先搜索，均匀代价搜索等． </a:t>
            </a:r>
            <a:r>
              <a:rPr lang="zh-CN" altLang="en-US" sz="1700" b="1" dirty="0"/>
              <a:t>启发式搜索</a:t>
            </a:r>
            <a:r>
              <a:rPr lang="zh-CN" altLang="en-US" sz="1700" dirty="0"/>
              <a:t>运用了一些如何更快地到达目标的经验法则或启发式信息，这类搜索法包括贪婪搜索法</a:t>
            </a:r>
            <a:r>
              <a:rPr lang="en-US" altLang="zh-CN" sz="1700" dirty="0"/>
              <a:t>, A*</a:t>
            </a:r>
            <a:r>
              <a:rPr lang="zh-CN" altLang="en-US" sz="1700" dirty="0"/>
              <a:t>搜索法</a:t>
            </a:r>
            <a:r>
              <a:rPr lang="en-US" altLang="zh-CN" sz="1700" dirty="0"/>
              <a:t>, </a:t>
            </a:r>
            <a:r>
              <a:rPr lang="zh-CN" altLang="en-US" sz="1700" dirty="0"/>
              <a:t>等等</a:t>
            </a:r>
            <a:r>
              <a:rPr lang="en-US" altLang="zh-CN" sz="1700" dirty="0"/>
              <a:t>. </a:t>
            </a:r>
          </a:p>
        </p:txBody>
      </p:sp>
      <p:pic>
        <p:nvPicPr>
          <p:cNvPr id="7" name="图片 6" descr="图片包含 键盘, 计算机, 办公桌, 室内&#10;&#10;已生成极高可信度的说明"/>
          <p:cNvPicPr>
            <a:picLocks noChangeAspect="1"/>
          </p:cNvPicPr>
          <p:nvPr/>
        </p:nvPicPr>
        <p:blipFill>
          <a:blip r:embed="rId2"/>
          <a:stretch>
            <a:fillRect/>
          </a:stretch>
        </p:blipFill>
        <p:spPr>
          <a:xfrm>
            <a:off x="6091916" y="1451770"/>
            <a:ext cx="5451627" cy="3634418"/>
          </a:xfrm>
          <a:prstGeom prst="rect">
            <a:avLst/>
          </a:prstGeom>
        </p:spPr>
      </p:pic>
      <p:sp>
        <p:nvSpPr>
          <p:cNvPr id="23" name="Freeform 12"/>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224" y="645106"/>
            <a:ext cx="5122652" cy="1259894"/>
          </a:xfrm>
        </p:spPr>
        <p:txBody>
          <a:bodyPr>
            <a:normAutofit/>
          </a:bodyPr>
          <a:lstStyle/>
          <a:p>
            <a:r>
              <a:rPr lang="zh-CN" altLang="en-US" dirty="0"/>
              <a:t>搜索算法的例子</a:t>
            </a:r>
          </a:p>
        </p:txBody>
      </p:sp>
      <p:sp>
        <p:nvSpPr>
          <p:cNvPr id="3" name="内容占位符 2"/>
          <p:cNvSpPr>
            <a:spLocks noGrp="1"/>
          </p:cNvSpPr>
          <p:nvPr>
            <p:ph idx="1"/>
          </p:nvPr>
        </p:nvSpPr>
        <p:spPr>
          <a:xfrm>
            <a:off x="649225" y="2133600"/>
            <a:ext cx="5122652" cy="3759253"/>
          </a:xfrm>
        </p:spPr>
        <p:txBody>
          <a:bodyPr>
            <a:normAutofit/>
          </a:bodyPr>
          <a:lstStyle/>
          <a:p>
            <a:r>
              <a:rPr lang="zh-CN" altLang="en-US" dirty="0"/>
              <a:t>搜索算法的例子包括八皇后问题．八皇后问题是指，我们在</a:t>
            </a:r>
            <a:r>
              <a:rPr lang="en-US" altLang="zh-CN" dirty="0"/>
              <a:t>64</a:t>
            </a:r>
            <a:r>
              <a:rPr lang="zh-CN" altLang="en-US" dirty="0"/>
              <a:t>个格子的国际象棋棋盘上适当地放置８个皇后，使得它们横向，纵向，对角向都不＂共线＂．这就是要从约百万亿种可能的状态中，搜索出满足以上约束条件的状态来．</a:t>
            </a:r>
            <a:endParaRPr lang="en-US" altLang="zh-CN" dirty="0"/>
          </a:p>
          <a:p>
            <a:r>
              <a:rPr lang="zh-CN" altLang="en-US" dirty="0"/>
              <a:t>另一个典型的搜索算法的例子就是路线搜索． 给定包含一些城市的地图，地图可以用图结构来表示：城市用结点表示，城市之间的可能的路线用线表示．</a:t>
            </a:r>
          </a:p>
        </p:txBody>
      </p:sp>
      <p:pic>
        <p:nvPicPr>
          <p:cNvPr id="5" name="图片 4" descr="图片包含 物体&#10;&#10;已生成高可信度的说明"/>
          <p:cNvPicPr>
            <a:picLocks noChangeAspect="1"/>
          </p:cNvPicPr>
          <p:nvPr/>
        </p:nvPicPr>
        <p:blipFill>
          <a:blip r:embed="rId2"/>
          <a:stretch>
            <a:fillRect/>
          </a:stretch>
        </p:blipFill>
        <p:spPr>
          <a:xfrm>
            <a:off x="6248231" y="828936"/>
            <a:ext cx="2483190" cy="2495763"/>
          </a:xfrm>
          <a:prstGeom prst="rect">
            <a:avLst/>
          </a:prstGeom>
        </p:spPr>
      </p:pic>
      <p:pic>
        <p:nvPicPr>
          <p:cNvPr id="7" name="图片 6"/>
          <p:cNvPicPr>
            <a:picLocks noChangeAspect="1"/>
          </p:cNvPicPr>
          <p:nvPr/>
        </p:nvPicPr>
        <p:blipFill>
          <a:blip r:embed="rId3"/>
          <a:stretch>
            <a:fillRect/>
          </a:stretch>
        </p:blipFill>
        <p:spPr>
          <a:xfrm>
            <a:off x="8894793" y="1038799"/>
            <a:ext cx="2483190" cy="2076036"/>
          </a:xfrm>
          <a:prstGeom prst="rect">
            <a:avLst/>
          </a:prstGeom>
        </p:spPr>
      </p:pic>
      <p:pic>
        <p:nvPicPr>
          <p:cNvPr id="9" name="图片 8" descr="图片包含 文字, 地图&#10;&#10;已生成极高可信度的说明"/>
          <p:cNvPicPr>
            <a:picLocks noChangeAspect="1"/>
          </p:cNvPicPr>
          <p:nvPr/>
        </p:nvPicPr>
        <p:blipFill>
          <a:blip r:embed="rId4"/>
          <a:stretch>
            <a:fillRect/>
          </a:stretch>
        </p:blipFill>
        <p:spPr>
          <a:xfrm>
            <a:off x="6842979" y="3508529"/>
            <a:ext cx="3937749" cy="22149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搜索问题的定义</a:t>
            </a:r>
            <a:r>
              <a:rPr lang="en-US" altLang="zh-CN" dirty="0"/>
              <a:t> (</a:t>
            </a:r>
            <a:r>
              <a:rPr lang="zh-CN" altLang="en-US" dirty="0"/>
              <a:t>以八皇后问题为例</a:t>
            </a:r>
            <a:r>
              <a:rPr lang="en-US" altLang="zh-CN" dirty="0"/>
              <a:t>)</a:t>
            </a:r>
            <a:r>
              <a:rPr lang="zh-CN" altLang="en-US" dirty="0"/>
              <a:t> </a:t>
            </a:r>
          </a:p>
        </p:txBody>
      </p:sp>
      <p:sp>
        <p:nvSpPr>
          <p:cNvPr id="3" name="内容占位符 2"/>
          <p:cNvSpPr>
            <a:spLocks noGrp="1"/>
          </p:cNvSpPr>
          <p:nvPr>
            <p:ph idx="1"/>
          </p:nvPr>
        </p:nvSpPr>
        <p:spPr/>
        <p:txBody>
          <a:bodyPr/>
          <a:lstStyle/>
          <a:p>
            <a:r>
              <a:rPr lang="zh-CN" altLang="en-US" b="1" dirty="0">
                <a:solidFill>
                  <a:srgbClr val="C00000"/>
                </a:solidFill>
              </a:rPr>
              <a:t>目标</a:t>
            </a:r>
            <a:r>
              <a:rPr lang="en-US" altLang="zh-CN" dirty="0"/>
              <a:t>: </a:t>
            </a:r>
            <a:r>
              <a:rPr lang="zh-CN" altLang="en-US" dirty="0"/>
              <a:t>在</a:t>
            </a:r>
            <a:r>
              <a:rPr lang="en-US" altLang="zh-CN" dirty="0"/>
              <a:t>8×8</a:t>
            </a:r>
            <a:r>
              <a:rPr lang="zh-CN" altLang="en-US" dirty="0"/>
              <a:t>格的国际象棋上摆放八个皇后，使其不能互相攻击，即任意两个皇后都不能处于同一行、同一列或同一斜线上，求出所有的摆法</a:t>
            </a:r>
            <a:r>
              <a:rPr lang="en-US" altLang="zh-CN" dirty="0"/>
              <a:t>.</a:t>
            </a:r>
          </a:p>
          <a:p>
            <a:r>
              <a:rPr lang="zh-CN" altLang="en-US" b="1" dirty="0">
                <a:solidFill>
                  <a:srgbClr val="C00000"/>
                </a:solidFill>
              </a:rPr>
              <a:t>状态</a:t>
            </a:r>
            <a:r>
              <a:rPr lang="en-US" altLang="zh-CN" dirty="0"/>
              <a:t>: </a:t>
            </a:r>
            <a:r>
              <a:rPr lang="zh-CN" altLang="en-US" dirty="0"/>
              <a:t>棋盘上从</a:t>
            </a:r>
            <a:r>
              <a:rPr lang="en-US" altLang="zh-CN" dirty="0"/>
              <a:t>0</a:t>
            </a:r>
            <a:r>
              <a:rPr lang="zh-CN" altLang="en-US" dirty="0"/>
              <a:t>到</a:t>
            </a:r>
            <a:r>
              <a:rPr lang="en-US" altLang="zh-CN" dirty="0"/>
              <a:t>8</a:t>
            </a:r>
            <a:r>
              <a:rPr lang="zh-CN" altLang="en-US" dirty="0"/>
              <a:t>个皇后的位置的任意组合</a:t>
            </a:r>
            <a:r>
              <a:rPr lang="en-US" altLang="zh-CN" dirty="0"/>
              <a:t>.</a:t>
            </a:r>
          </a:p>
          <a:p>
            <a:r>
              <a:rPr lang="zh-CN" altLang="en-US" b="1" dirty="0">
                <a:solidFill>
                  <a:srgbClr val="C00000"/>
                </a:solidFill>
              </a:rPr>
              <a:t>初始状态</a:t>
            </a:r>
            <a:r>
              <a:rPr lang="en-US" altLang="zh-CN" dirty="0"/>
              <a:t>: </a:t>
            </a:r>
            <a:r>
              <a:rPr lang="zh-CN" altLang="en-US" dirty="0"/>
              <a:t>空棋盘</a:t>
            </a:r>
            <a:r>
              <a:rPr lang="en-US" altLang="zh-CN" dirty="0"/>
              <a:t>.</a:t>
            </a:r>
          </a:p>
          <a:p>
            <a:r>
              <a:rPr lang="zh-CN" altLang="en-US" b="1" dirty="0">
                <a:solidFill>
                  <a:srgbClr val="C00000"/>
                </a:solidFill>
              </a:rPr>
              <a:t>动作</a:t>
            </a:r>
            <a:r>
              <a:rPr lang="en-US" altLang="zh-CN" dirty="0"/>
              <a:t>: </a:t>
            </a:r>
            <a:r>
              <a:rPr lang="zh-CN" altLang="en-US" dirty="0"/>
              <a:t>一个棋手增加一个皇后到棋盘上的空格子</a:t>
            </a:r>
            <a:r>
              <a:rPr lang="en-US" altLang="zh-CN" dirty="0"/>
              <a:t>.</a:t>
            </a:r>
          </a:p>
          <a:p>
            <a:r>
              <a:rPr lang="zh-CN" altLang="en-US" dirty="0">
                <a:solidFill>
                  <a:srgbClr val="C00000"/>
                </a:solidFill>
              </a:rPr>
              <a:t>转变模型</a:t>
            </a:r>
            <a:r>
              <a:rPr lang="en-US" altLang="zh-CN" dirty="0"/>
              <a:t>: </a:t>
            </a:r>
            <a:r>
              <a:rPr lang="zh-CN" altLang="en-US" dirty="0"/>
              <a:t>更新后的棋盘</a:t>
            </a:r>
            <a:r>
              <a:rPr lang="en-US" altLang="zh-CN" dirty="0"/>
              <a:t>. </a:t>
            </a:r>
          </a:p>
          <a:p>
            <a:r>
              <a:rPr lang="zh-CN" altLang="en-US" b="1" dirty="0">
                <a:solidFill>
                  <a:srgbClr val="C00000"/>
                </a:solidFill>
              </a:rPr>
              <a:t>目标测试</a:t>
            </a:r>
            <a:r>
              <a:rPr lang="en-US" altLang="zh-CN" dirty="0"/>
              <a:t>: </a:t>
            </a:r>
            <a:r>
              <a:rPr lang="zh-CN" altLang="en-US" dirty="0"/>
              <a:t>是否棋盘上的</a:t>
            </a:r>
            <a:r>
              <a:rPr lang="en-US" altLang="zh-CN" dirty="0"/>
              <a:t>8</a:t>
            </a:r>
            <a:r>
              <a:rPr lang="zh-CN" altLang="en-US" dirty="0"/>
              <a:t>个皇后满足目标</a:t>
            </a:r>
            <a:r>
              <a:rPr lang="en-US" altLang="zh-CN" dirty="0"/>
              <a:t>,</a:t>
            </a:r>
            <a:r>
              <a:rPr lang="zh-CN" altLang="en-US" dirty="0"/>
              <a:t>互不攻击</a:t>
            </a:r>
            <a:r>
              <a:rPr lang="en-US" altLang="zh-CN" dirty="0"/>
              <a:t>.</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83096" y="624110"/>
            <a:ext cx="5021516" cy="1280890"/>
          </a:xfrm>
        </p:spPr>
        <p:txBody>
          <a:bodyPr>
            <a:normAutofit/>
          </a:bodyPr>
          <a:lstStyle/>
          <a:p>
            <a:r>
              <a:rPr lang="zh-CN" altLang="en-US" dirty="0"/>
              <a:t>搜索的例子</a:t>
            </a:r>
            <a:r>
              <a:rPr lang="en-US" altLang="zh-CN" dirty="0"/>
              <a:t>: </a:t>
            </a:r>
            <a:r>
              <a:rPr lang="zh-CN" altLang="en-US" dirty="0"/>
              <a:t>路线问题</a:t>
            </a:r>
          </a:p>
        </p:txBody>
      </p:sp>
      <p:pic>
        <p:nvPicPr>
          <p:cNvPr id="5" name="图片 4" descr="图片包含 文字, 地图&#10;&#10;已生成极高可信度的说明"/>
          <p:cNvPicPr>
            <a:picLocks noChangeAspect="1"/>
          </p:cNvPicPr>
          <p:nvPr/>
        </p:nvPicPr>
        <p:blipFill rotWithShape="1">
          <a:blip r:embed="rId2"/>
          <a:srcRect t="19619" r="-4" b="2087"/>
          <a:stretch>
            <a:fillRect/>
          </a:stretch>
        </p:blipFill>
        <p:spPr>
          <a:xfrm>
            <a:off x="-2650" y="10"/>
            <a:ext cx="4646985" cy="3428990"/>
          </a:xfrm>
          <a:prstGeom prst="rect">
            <a:avLst/>
          </a:prstGeom>
        </p:spPr>
      </p:pic>
      <p:pic>
        <p:nvPicPr>
          <p:cNvPr id="7" name="图片 6" descr="图片包含 水, 户外, 天空, 船&#10;&#10;已生成极高可信度的说明"/>
          <p:cNvPicPr>
            <a:picLocks noChangeAspect="1"/>
          </p:cNvPicPr>
          <p:nvPr/>
        </p:nvPicPr>
        <p:blipFill rotWithShape="1">
          <a:blip r:embed="rId3"/>
          <a:srcRect l="10556" r="3" b="3"/>
          <a:stretch>
            <a:fillRect/>
          </a:stretch>
        </p:blipFill>
        <p:spPr>
          <a:xfrm>
            <a:off x="-1552" y="3429000"/>
            <a:ext cx="4646985" cy="3429000"/>
          </a:xfrm>
          <a:prstGeom prst="rect">
            <a:avLst/>
          </a:prstGeom>
        </p:spPr>
      </p:pic>
      <p:sp>
        <p:nvSpPr>
          <p:cNvPr id="3" name="内容占位符 2"/>
          <p:cNvSpPr>
            <a:spLocks noGrp="1"/>
          </p:cNvSpPr>
          <p:nvPr>
            <p:ph idx="1"/>
          </p:nvPr>
        </p:nvSpPr>
        <p:spPr>
          <a:xfrm>
            <a:off x="6438191" y="2133600"/>
            <a:ext cx="5066419" cy="3777622"/>
          </a:xfrm>
        </p:spPr>
        <p:txBody>
          <a:bodyPr>
            <a:normAutofit/>
          </a:bodyPr>
          <a:lstStyle/>
          <a:p>
            <a:r>
              <a:rPr lang="zh-CN" altLang="en-US" dirty="0"/>
              <a:t>两座城市之间的距离标记在它们的连线上．假设你想要</a:t>
            </a:r>
            <a:r>
              <a:rPr lang="zh-CN" altLang="en-US" b="1" dirty="0"/>
              <a:t>从北京到马尔代夫</a:t>
            </a:r>
            <a:r>
              <a:rPr lang="zh-CN" altLang="en-US" dirty="0"/>
              <a:t>．要达到此目的，你有不同的路线可走．搜索智能体的目的就是为了探索这些可能性，并找出最好的路线．不同的路线需要不同的花费，花费可以用这些连线的长度</a:t>
            </a:r>
            <a:r>
              <a:rPr lang="en-US" altLang="zh-CN" dirty="0"/>
              <a:t>(</a:t>
            </a:r>
            <a:r>
              <a:rPr lang="zh-CN" altLang="en-US" dirty="0"/>
              <a:t>比如，单位为千米的数</a:t>
            </a:r>
            <a:r>
              <a:rPr lang="en-US" altLang="zh-CN" dirty="0"/>
              <a:t>) </a:t>
            </a:r>
            <a:r>
              <a:rPr lang="zh-CN" altLang="en-US" dirty="0"/>
              <a:t>这里，搜索智能体的角色就是找到从北京到马尔代夫的路线，同时</a:t>
            </a:r>
            <a:r>
              <a:rPr lang="zh-CN" altLang="en-US" b="1" dirty="0"/>
              <a:t>找出最好的路线</a:t>
            </a:r>
            <a:r>
              <a:rPr lang="zh-CN" altLang="en-US"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搜索的例子</a:t>
            </a:r>
            <a:r>
              <a:rPr lang="en-US" altLang="zh-CN" dirty="0"/>
              <a:t>: </a:t>
            </a:r>
            <a:r>
              <a:rPr lang="zh-CN" altLang="en-US" dirty="0"/>
              <a:t>路线问题</a:t>
            </a:r>
          </a:p>
        </p:txBody>
      </p:sp>
      <p:sp>
        <p:nvSpPr>
          <p:cNvPr id="3" name="内容占位符 2"/>
          <p:cNvSpPr>
            <a:spLocks noGrp="1"/>
          </p:cNvSpPr>
          <p:nvPr>
            <p:ph idx="1"/>
          </p:nvPr>
        </p:nvSpPr>
        <p:spPr/>
        <p:txBody>
          <a:bodyPr/>
          <a:lstStyle/>
          <a:p>
            <a:pPr marL="0" indent="0">
              <a:buNone/>
            </a:pPr>
            <a:r>
              <a:rPr lang="zh-CN" altLang="en-US" dirty="0"/>
              <a:t>例如</a:t>
            </a:r>
            <a:r>
              <a:rPr lang="en-US" altLang="zh-CN" dirty="0"/>
              <a:t>: </a:t>
            </a:r>
            <a:r>
              <a:rPr lang="zh-CN" altLang="en-US" dirty="0"/>
              <a:t>想从北京到马尔代夫</a:t>
            </a:r>
            <a:r>
              <a:rPr lang="en-US" altLang="zh-CN" dirty="0"/>
              <a:t>,</a:t>
            </a:r>
            <a:r>
              <a:rPr lang="zh-CN" altLang="en-US" dirty="0"/>
              <a:t>如何确定路线</a:t>
            </a:r>
            <a:r>
              <a:rPr lang="en-US" altLang="zh-CN" dirty="0"/>
              <a:t>. </a:t>
            </a:r>
          </a:p>
          <a:p>
            <a:r>
              <a:rPr lang="zh-CN" altLang="en-US" dirty="0"/>
              <a:t>状态</a:t>
            </a:r>
            <a:r>
              <a:rPr lang="en-US" altLang="zh-CN" dirty="0"/>
              <a:t>:  </a:t>
            </a:r>
            <a:r>
              <a:rPr lang="zh-CN" altLang="en-US" dirty="0"/>
              <a:t>处于地图上任意一个城市</a:t>
            </a:r>
            <a:r>
              <a:rPr lang="en-US" altLang="zh-CN" dirty="0"/>
              <a:t>.</a:t>
            </a:r>
          </a:p>
          <a:p>
            <a:r>
              <a:rPr lang="zh-CN" altLang="en-US" dirty="0"/>
              <a:t>初始状态</a:t>
            </a:r>
            <a:r>
              <a:rPr lang="en-US" altLang="zh-CN" dirty="0"/>
              <a:t>: </a:t>
            </a:r>
            <a:r>
              <a:rPr lang="zh-CN" altLang="en-US" dirty="0"/>
              <a:t>北京</a:t>
            </a:r>
            <a:endParaRPr lang="en-US" altLang="zh-CN" dirty="0"/>
          </a:p>
          <a:p>
            <a:r>
              <a:rPr lang="zh-CN" altLang="en-US" dirty="0"/>
              <a:t>动作</a:t>
            </a:r>
            <a:r>
              <a:rPr lang="en-US" altLang="zh-CN" dirty="0"/>
              <a:t>: </a:t>
            </a:r>
            <a:r>
              <a:rPr lang="zh-CN" altLang="en-US" dirty="0"/>
              <a:t>北京</a:t>
            </a:r>
            <a:r>
              <a:rPr lang="en-US" altLang="zh-CN" dirty="0">
                <a:sym typeface="Wingdings" panose="05000000000000000000" pitchFamily="2" charset="2"/>
              </a:rPr>
              <a:t> </a:t>
            </a:r>
            <a:r>
              <a:rPr lang="zh-CN" altLang="en-US" dirty="0">
                <a:sym typeface="Wingdings" panose="05000000000000000000" pitchFamily="2" charset="2"/>
              </a:rPr>
              <a:t>香港</a:t>
            </a:r>
            <a:r>
              <a:rPr lang="en-US" altLang="zh-CN" dirty="0">
                <a:sym typeface="Wingdings" panose="05000000000000000000" pitchFamily="2" charset="2"/>
              </a:rPr>
              <a:t>; </a:t>
            </a:r>
            <a:r>
              <a:rPr lang="zh-CN" altLang="en-US" dirty="0">
                <a:sym typeface="Wingdings" panose="05000000000000000000" pitchFamily="2" charset="2"/>
              </a:rPr>
              <a:t>北京</a:t>
            </a:r>
            <a:r>
              <a:rPr lang="en-US" altLang="zh-CN" dirty="0">
                <a:sym typeface="Wingdings" panose="05000000000000000000" pitchFamily="2" charset="2"/>
              </a:rPr>
              <a:t> </a:t>
            </a:r>
            <a:r>
              <a:rPr lang="zh-CN" altLang="en-US" dirty="0">
                <a:sym typeface="Wingdings" panose="05000000000000000000" pitchFamily="2" charset="2"/>
              </a:rPr>
              <a:t>曼谷</a:t>
            </a:r>
            <a:r>
              <a:rPr lang="en-US" altLang="zh-CN" dirty="0">
                <a:sym typeface="Wingdings" panose="05000000000000000000" pitchFamily="2" charset="2"/>
              </a:rPr>
              <a:t>; </a:t>
            </a:r>
            <a:r>
              <a:rPr lang="zh-CN" altLang="en-US" dirty="0">
                <a:sym typeface="Wingdings" panose="05000000000000000000" pitchFamily="2" charset="2"/>
              </a:rPr>
              <a:t>北京</a:t>
            </a:r>
            <a:r>
              <a:rPr lang="en-US" altLang="zh-CN" dirty="0">
                <a:sym typeface="Wingdings" panose="05000000000000000000" pitchFamily="2" charset="2"/>
              </a:rPr>
              <a:t> </a:t>
            </a:r>
            <a:r>
              <a:rPr lang="zh-CN" altLang="en-US" dirty="0">
                <a:sym typeface="Wingdings" panose="05000000000000000000" pitchFamily="2" charset="2"/>
              </a:rPr>
              <a:t>新加坡</a:t>
            </a:r>
            <a:endParaRPr lang="en-US" altLang="zh-CN" dirty="0">
              <a:sym typeface="Wingdings" panose="05000000000000000000" pitchFamily="2" charset="2"/>
            </a:endParaRPr>
          </a:p>
          <a:p>
            <a:r>
              <a:rPr lang="zh-CN" altLang="en-US" dirty="0">
                <a:sym typeface="Wingdings" panose="05000000000000000000" pitchFamily="2" charset="2"/>
              </a:rPr>
              <a:t>目标测试</a:t>
            </a:r>
            <a:r>
              <a:rPr lang="en-US" altLang="zh-CN" dirty="0">
                <a:sym typeface="Wingdings" panose="05000000000000000000" pitchFamily="2" charset="2"/>
              </a:rPr>
              <a:t>: </a:t>
            </a:r>
            <a:r>
              <a:rPr lang="zh-CN" altLang="en-US" dirty="0">
                <a:sym typeface="Wingdings" panose="05000000000000000000" pitchFamily="2" charset="2"/>
              </a:rPr>
              <a:t>到马尔代夫了吗</a:t>
            </a:r>
            <a:r>
              <a:rPr lang="en-US" altLang="zh-CN" dirty="0">
                <a:sym typeface="Wingdings" panose="05000000000000000000" pitchFamily="2" charset="2"/>
              </a:rPr>
              <a:t>?</a:t>
            </a:r>
          </a:p>
          <a:p>
            <a:r>
              <a:rPr lang="zh-CN" altLang="en-US" dirty="0">
                <a:sym typeface="Wingdings" panose="05000000000000000000" pitchFamily="2" charset="2"/>
              </a:rPr>
              <a:t>路径成本</a:t>
            </a:r>
            <a:r>
              <a:rPr lang="en-US" altLang="zh-CN" dirty="0">
                <a:sym typeface="Wingdings" panose="05000000000000000000" pitchFamily="2" charset="2"/>
              </a:rPr>
              <a:t>:  </a:t>
            </a:r>
            <a:r>
              <a:rPr lang="zh-CN" altLang="en-US" dirty="0">
                <a:sym typeface="Wingdings" panose="05000000000000000000" pitchFamily="2" charset="2"/>
              </a:rPr>
              <a:t>路径长度</a:t>
            </a:r>
            <a:r>
              <a:rPr lang="en-US" altLang="zh-CN" dirty="0">
                <a:sym typeface="Wingdings" panose="05000000000000000000" pitchFamily="2" charset="2"/>
              </a:rPr>
              <a:t>(km) </a:t>
            </a:r>
            <a:r>
              <a:rPr lang="zh-CN" altLang="en-US" dirty="0">
                <a:sym typeface="Wingdings" panose="05000000000000000000" pitchFamily="2" charset="2"/>
              </a:rPr>
              <a:t>或 路费</a:t>
            </a:r>
            <a:r>
              <a:rPr lang="en-US" altLang="zh-CN" dirty="0">
                <a:sym typeface="Wingdings" panose="05000000000000000000" pitchFamily="2" charset="2"/>
              </a:rPr>
              <a:t>($)</a:t>
            </a:r>
          </a:p>
          <a:p>
            <a:endParaRPr lang="en-US" altLang="zh-CN" dirty="0">
              <a:sym typeface="Wingdings" panose="05000000000000000000" pitchFamily="2" charset="2"/>
            </a:endParaRPr>
          </a:p>
          <a:p>
            <a:pPr marL="0" indent="0">
              <a:buNone/>
            </a:pPr>
            <a:r>
              <a:rPr lang="en-US" altLang="zh-CN" dirty="0">
                <a:sym typeface="Wingdings" panose="05000000000000000000" pitchFamily="2" charset="2"/>
              </a:rPr>
              <a:t>         </a:t>
            </a:r>
            <a:endParaRPr lang="en-US" altLang="zh-CN"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搜索策略</a:t>
            </a:r>
          </a:p>
        </p:txBody>
      </p:sp>
      <p:sp>
        <p:nvSpPr>
          <p:cNvPr id="3" name="内容占位符 2"/>
          <p:cNvSpPr>
            <a:spLocks noGrp="1"/>
          </p:cNvSpPr>
          <p:nvPr>
            <p:ph idx="1"/>
          </p:nvPr>
        </p:nvSpPr>
        <p:spPr/>
        <p:txBody>
          <a:bodyPr>
            <a:normAutofit/>
          </a:bodyPr>
          <a:lstStyle/>
          <a:p>
            <a:r>
              <a:rPr lang="zh-CN" altLang="en-US" dirty="0">
                <a:sym typeface="Wingdings" panose="05000000000000000000" pitchFamily="2" charset="2"/>
              </a:rPr>
              <a:t>搜索空间</a:t>
            </a:r>
            <a:r>
              <a:rPr lang="en-US" altLang="zh-CN" dirty="0">
                <a:sym typeface="Wingdings" panose="05000000000000000000" pitchFamily="2" charset="2"/>
              </a:rPr>
              <a:t>: </a:t>
            </a:r>
            <a:r>
              <a:rPr lang="zh-CN" altLang="en-US" dirty="0">
                <a:sym typeface="Wingdings" panose="05000000000000000000" pitchFamily="2" charset="2"/>
              </a:rPr>
              <a:t>抽象的空间</a:t>
            </a:r>
            <a:r>
              <a:rPr lang="en-US" altLang="zh-CN" dirty="0">
                <a:sym typeface="Wingdings" panose="05000000000000000000" pitchFamily="2" charset="2"/>
              </a:rPr>
              <a:t>,</a:t>
            </a:r>
            <a:r>
              <a:rPr lang="zh-CN" altLang="en-US" dirty="0">
                <a:sym typeface="Wingdings" panose="05000000000000000000" pitchFamily="2" charset="2"/>
              </a:rPr>
              <a:t>往往用</a:t>
            </a:r>
            <a:r>
              <a:rPr lang="zh-CN" altLang="en-US" b="1" dirty="0">
                <a:sym typeface="Wingdings" panose="05000000000000000000" pitchFamily="2" charset="2"/>
              </a:rPr>
              <a:t>搜索树</a:t>
            </a:r>
            <a:r>
              <a:rPr lang="zh-CN" altLang="en-US" dirty="0">
                <a:sym typeface="Wingdings" panose="05000000000000000000" pitchFamily="2" charset="2"/>
              </a:rPr>
              <a:t>表示</a:t>
            </a:r>
            <a:r>
              <a:rPr lang="en-US" altLang="zh-CN" dirty="0">
                <a:sym typeface="Wingdings" panose="05000000000000000000" pitchFamily="2" charset="2"/>
              </a:rPr>
              <a:t>,</a:t>
            </a:r>
            <a:r>
              <a:rPr lang="zh-CN" altLang="en-US" dirty="0">
                <a:sym typeface="Wingdings" panose="05000000000000000000" pitchFamily="2" charset="2"/>
              </a:rPr>
              <a:t>此搜索树是动作序列的模型</a:t>
            </a:r>
            <a:r>
              <a:rPr lang="en-US" altLang="zh-CN" dirty="0">
                <a:sym typeface="Wingdings" panose="05000000000000000000" pitchFamily="2" charset="2"/>
              </a:rPr>
              <a:t>.</a:t>
            </a:r>
          </a:p>
          <a:p>
            <a:r>
              <a:rPr lang="zh-CN" altLang="en-US" dirty="0"/>
              <a:t>搜索策略</a:t>
            </a:r>
            <a:r>
              <a:rPr lang="en-US" altLang="zh-CN" dirty="0"/>
              <a:t>: </a:t>
            </a:r>
            <a:r>
              <a:rPr lang="zh-CN" altLang="en-US" dirty="0"/>
              <a:t>定义为搜索树上的结点</a:t>
            </a:r>
            <a:r>
              <a:rPr lang="zh-CN" altLang="en-US" b="1" dirty="0"/>
              <a:t>展开</a:t>
            </a:r>
            <a:r>
              <a:rPr lang="zh-CN" altLang="en-US" dirty="0"/>
              <a:t>的顺序</a:t>
            </a:r>
            <a:r>
              <a:rPr lang="en-US" altLang="zh-CN" dirty="0"/>
              <a:t>.</a:t>
            </a:r>
          </a:p>
          <a:p>
            <a:pPr marL="0" indent="0">
              <a:buNone/>
            </a:pPr>
            <a:endParaRPr lang="en-US" altLang="zh-CN" dirty="0"/>
          </a:p>
          <a:p>
            <a:r>
              <a:rPr lang="zh-CN" altLang="en-US" dirty="0"/>
              <a:t>评估一个策略的好坏</a:t>
            </a:r>
            <a:r>
              <a:rPr lang="en-US" altLang="zh-CN" dirty="0"/>
              <a:t>,</a:t>
            </a:r>
            <a:r>
              <a:rPr lang="zh-CN" altLang="en-US" dirty="0"/>
              <a:t>可以从</a:t>
            </a:r>
            <a:r>
              <a:rPr lang="en-US" altLang="zh-CN" dirty="0"/>
              <a:t>4</a:t>
            </a:r>
            <a:r>
              <a:rPr lang="zh-CN" altLang="en-US" dirty="0"/>
              <a:t>个维度</a:t>
            </a:r>
            <a:r>
              <a:rPr lang="en-US" altLang="zh-CN" dirty="0"/>
              <a:t>:</a:t>
            </a:r>
          </a:p>
          <a:p>
            <a:r>
              <a:rPr lang="en-US" altLang="zh-CN" dirty="0"/>
              <a:t>1.</a:t>
            </a:r>
            <a:r>
              <a:rPr lang="zh-CN" altLang="en-US" dirty="0"/>
              <a:t>完备性</a:t>
            </a:r>
            <a:r>
              <a:rPr lang="en-US" altLang="zh-CN" dirty="0"/>
              <a:t>: </a:t>
            </a:r>
            <a:r>
              <a:rPr lang="zh-CN" altLang="en-US" dirty="0"/>
              <a:t>如果有一个解</a:t>
            </a:r>
            <a:r>
              <a:rPr lang="en-US" altLang="zh-CN" dirty="0"/>
              <a:t>, </a:t>
            </a:r>
            <a:r>
              <a:rPr lang="zh-CN" altLang="en-US" dirty="0"/>
              <a:t>该策略是否总能找到该解</a:t>
            </a:r>
            <a:r>
              <a:rPr lang="en-US" altLang="zh-CN" dirty="0"/>
              <a:t>?</a:t>
            </a:r>
          </a:p>
          <a:p>
            <a:r>
              <a:rPr lang="en-US" altLang="zh-CN" dirty="0"/>
              <a:t>2.</a:t>
            </a:r>
            <a:r>
              <a:rPr lang="zh-CN" altLang="en-US" dirty="0"/>
              <a:t>时间复杂度</a:t>
            </a:r>
            <a:r>
              <a:rPr lang="en-US" altLang="zh-CN" dirty="0"/>
              <a:t>: </a:t>
            </a:r>
            <a:r>
              <a:rPr lang="zh-CN" altLang="en-US" dirty="0"/>
              <a:t>展开的结点的数目</a:t>
            </a:r>
            <a:endParaRPr lang="en-US" altLang="zh-CN" dirty="0"/>
          </a:p>
          <a:p>
            <a:r>
              <a:rPr lang="en-US" altLang="zh-CN" dirty="0"/>
              <a:t>3.</a:t>
            </a:r>
            <a:r>
              <a:rPr lang="zh-CN" altLang="en-US" dirty="0"/>
              <a:t>空间复杂度</a:t>
            </a:r>
            <a:r>
              <a:rPr lang="en-US" altLang="zh-CN" dirty="0"/>
              <a:t>: </a:t>
            </a:r>
            <a:r>
              <a:rPr lang="zh-CN" altLang="en-US" dirty="0"/>
              <a:t>内存中结点的最大数目</a:t>
            </a:r>
            <a:endParaRPr lang="en-US" altLang="zh-CN" dirty="0"/>
          </a:p>
          <a:p>
            <a:r>
              <a:rPr lang="en-US" altLang="zh-CN" dirty="0"/>
              <a:t>4. </a:t>
            </a:r>
            <a:r>
              <a:rPr lang="zh-CN" altLang="en-US" dirty="0"/>
              <a:t>最优解</a:t>
            </a:r>
            <a:r>
              <a:rPr lang="en-US" altLang="zh-CN" dirty="0"/>
              <a:t>: </a:t>
            </a:r>
            <a:r>
              <a:rPr lang="zh-CN" altLang="en-US" dirty="0"/>
              <a:t>该算法是否总能找到最优解</a:t>
            </a:r>
            <a:r>
              <a:rPr lang="en-US" altLang="zh-CN" dirty="0"/>
              <a:t>?</a:t>
            </a: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搜索的分类</a:t>
            </a:r>
          </a:p>
        </p:txBody>
      </p:sp>
      <p:sp>
        <p:nvSpPr>
          <p:cNvPr id="3" name="内容占位符 2"/>
          <p:cNvSpPr>
            <a:spLocks noGrp="1"/>
          </p:cNvSpPr>
          <p:nvPr>
            <p:ph idx="1"/>
          </p:nvPr>
        </p:nvSpPr>
        <p:spPr/>
        <p:txBody>
          <a:bodyPr/>
          <a:lstStyle/>
          <a:p>
            <a:r>
              <a:rPr lang="zh-CN" altLang="en-US" dirty="0"/>
              <a:t>盲目搜索</a:t>
            </a:r>
            <a:r>
              <a:rPr lang="en-US" altLang="zh-CN" dirty="0"/>
              <a:t>: </a:t>
            </a:r>
            <a:r>
              <a:rPr lang="zh-CN" altLang="en-US" dirty="0"/>
              <a:t>包括广度优先搜索</a:t>
            </a:r>
            <a:r>
              <a:rPr lang="en-US" altLang="zh-CN" dirty="0"/>
              <a:t>(BFS),</a:t>
            </a:r>
            <a:r>
              <a:rPr lang="zh-CN" altLang="en-US" dirty="0"/>
              <a:t>深度优先搜索</a:t>
            </a:r>
            <a:r>
              <a:rPr lang="en-US" altLang="zh-CN" dirty="0"/>
              <a:t>(DFS),</a:t>
            </a:r>
          </a:p>
          <a:p>
            <a:r>
              <a:rPr lang="zh-CN" altLang="en-US" dirty="0"/>
              <a:t>受限深度搜索</a:t>
            </a:r>
            <a:r>
              <a:rPr lang="en-US" altLang="zh-CN" dirty="0"/>
              <a:t>(depth-limited search, DLS), </a:t>
            </a:r>
            <a:r>
              <a:rPr lang="zh-CN" altLang="en-US" dirty="0"/>
              <a:t>均匀成本搜索</a:t>
            </a:r>
            <a:r>
              <a:rPr lang="en-US" altLang="zh-CN" dirty="0"/>
              <a:t>(Uniform-cost search, UCS) , </a:t>
            </a:r>
            <a:r>
              <a:rPr lang="zh-CN" altLang="en-US" dirty="0"/>
              <a:t>迭代加深搜索</a:t>
            </a:r>
            <a:r>
              <a:rPr lang="en-US" altLang="zh-CN" dirty="0"/>
              <a:t>(Iterative deepening search)</a:t>
            </a:r>
          </a:p>
          <a:p>
            <a:r>
              <a:rPr lang="zh-CN" altLang="en-US" dirty="0"/>
              <a:t>启发式搜索</a:t>
            </a:r>
            <a:r>
              <a:rPr lang="en-US" altLang="zh-CN" dirty="0"/>
              <a:t>:  </a:t>
            </a:r>
            <a:r>
              <a:rPr lang="zh-CN" altLang="en-US" dirty="0"/>
              <a:t>贪婪搜索</a:t>
            </a:r>
            <a:r>
              <a:rPr lang="en-US" altLang="zh-CN" dirty="0"/>
              <a:t>, A*</a:t>
            </a:r>
            <a:r>
              <a:rPr lang="zh-CN" altLang="en-US" dirty="0"/>
              <a:t>搜索</a:t>
            </a:r>
            <a:r>
              <a:rPr lang="en-US" altLang="zh-CN" dirty="0"/>
              <a:t>.</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1259893" y="3101093"/>
            <a:ext cx="2454052" cy="3029344"/>
          </a:xfrm>
        </p:spPr>
        <p:txBody>
          <a:bodyPr>
            <a:normAutofit/>
          </a:bodyPr>
          <a:lstStyle/>
          <a:p>
            <a:r>
              <a:rPr lang="en-US" altLang="zh-CN" sz="3200" b="1" dirty="0">
                <a:solidFill>
                  <a:schemeClr val="bg1"/>
                </a:solidFill>
              </a:rPr>
              <a:t>1. Python </a:t>
            </a:r>
            <a:r>
              <a:rPr lang="zh-CN" altLang="en-US" sz="3200" b="1" dirty="0">
                <a:solidFill>
                  <a:schemeClr val="bg1"/>
                </a:solidFill>
              </a:rPr>
              <a:t>是一门什么语言</a:t>
            </a:r>
            <a:r>
              <a:rPr lang="en-US" altLang="zh-CN" sz="3200" b="1" dirty="0">
                <a:solidFill>
                  <a:schemeClr val="bg1"/>
                </a:solidFill>
              </a:rPr>
              <a:t>?</a:t>
            </a:r>
            <a:endParaRPr lang="zh-CN" altLang="en-US" sz="3200" b="1" dirty="0">
              <a:solidFill>
                <a:schemeClr val="bg1"/>
              </a:solidFill>
            </a:endParaRPr>
          </a:p>
        </p:txBody>
      </p:sp>
      <p:sp>
        <p:nvSpPr>
          <p:cNvPr id="12" name="Freeform 11"/>
          <p:cNvSpPr>
            <a:spLocks noGrp="1" noRot="1" noChangeAspect="1" noMove="1" noResize="1" noEditPoints="1" noAdjustHandles="1" noChangeArrowheads="1" noChangeShapeType="1" noTextEdit="1"/>
          </p:cNvSpPr>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1" fmla="*/ 6839 w 6883"/>
              <a:gd name="connsiteY0-2" fmla="*/ 4885 h 10168"/>
              <a:gd name="connsiteX1-3" fmla="*/ 5405 w 6883"/>
              <a:gd name="connsiteY1-4" fmla="*/ 357 h 10168"/>
              <a:gd name="connsiteX2-5" fmla="*/ 5373 w 6883"/>
              <a:gd name="connsiteY2-6" fmla="*/ 262 h 10168"/>
              <a:gd name="connsiteX3-7" fmla="*/ 5284 w 6883"/>
              <a:gd name="connsiteY3-8" fmla="*/ 168 h 10168"/>
              <a:gd name="connsiteX4-9" fmla="*/ 4716 w 6883"/>
              <a:gd name="connsiteY4-10" fmla="*/ 168 h 10168"/>
              <a:gd name="connsiteX5-11" fmla="*/ 50 w 6883"/>
              <a:gd name="connsiteY5-12" fmla="*/ 0 h 10168"/>
              <a:gd name="connsiteX6-13" fmla="*/ 1 w 6883"/>
              <a:gd name="connsiteY6-14" fmla="*/ 9964 h 10168"/>
              <a:gd name="connsiteX7-15" fmla="*/ 4716 w 6883"/>
              <a:gd name="connsiteY7-16" fmla="*/ 10168 h 10168"/>
              <a:gd name="connsiteX8-17" fmla="*/ 5284 w 6883"/>
              <a:gd name="connsiteY8-18" fmla="*/ 10168 h 10168"/>
              <a:gd name="connsiteX9-19" fmla="*/ 5373 w 6883"/>
              <a:gd name="connsiteY9-20" fmla="*/ 10074 h 10168"/>
              <a:gd name="connsiteX10-21" fmla="*/ 5405 w 6883"/>
              <a:gd name="connsiteY10-22" fmla="*/ 9979 h 10168"/>
              <a:gd name="connsiteX11-23" fmla="*/ 6839 w 6883"/>
              <a:gd name="connsiteY11-24" fmla="*/ 5451 h 10168"/>
              <a:gd name="connsiteX12-25" fmla="*/ 6839 w 6883"/>
              <a:gd name="connsiteY12-26" fmla="*/ 4885 h 10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p:cNvSpPr>
            <a:spLocks noGrp="1" noRot="1" noChangeAspect="1" noMove="1" noResize="1" noEditPoints="1" noAdjustHandles="1" noChangeArrowheads="1" noChangeShapeType="1" noTextEdit="1"/>
          </p:cNvSpPr>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内容占位符 2"/>
          <p:cNvGraphicFramePr>
            <a:graphicFrameLocks noGrp="1"/>
          </p:cNvGraphicFramePr>
          <p:nvPr>
            <p:ph idx="1"/>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UCS</a:t>
            </a:r>
            <a:r>
              <a:rPr lang="zh-CN" altLang="en-US" dirty="0"/>
              <a:t>搜索算法</a:t>
            </a:r>
          </a:p>
        </p:txBody>
      </p:sp>
      <p:grpSp>
        <p:nvGrpSpPr>
          <p:cNvPr id="11" name="组合 10"/>
          <p:cNvGrpSpPr/>
          <p:nvPr/>
        </p:nvGrpSpPr>
        <p:grpSpPr>
          <a:xfrm>
            <a:off x="2863259" y="905169"/>
            <a:ext cx="6336157" cy="3893118"/>
            <a:chOff x="2863259" y="905169"/>
            <a:chExt cx="6336157" cy="3893118"/>
          </a:xfrm>
        </p:grpSpPr>
        <p:sp>
          <p:nvSpPr>
            <p:cNvPr id="4" name="椭圆 3"/>
            <p:cNvSpPr/>
            <p:nvPr/>
          </p:nvSpPr>
          <p:spPr>
            <a:xfrm>
              <a:off x="7084291" y="905169"/>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75377" y="1676400"/>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626762" y="3142673"/>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632034" y="4225633"/>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863259" y="3639126"/>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a:stCxn id="4" idx="5"/>
            <a:endCxn id="8" idx="1"/>
          </p:cNvCxnSpPr>
          <p:nvPr/>
        </p:nvCxnSpPr>
        <p:spPr>
          <a:xfrm>
            <a:off x="7573082" y="1393960"/>
            <a:ext cx="1137543" cy="18325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2"/>
            <a:endCxn id="9" idx="6"/>
          </p:cNvCxnSpPr>
          <p:nvPr/>
        </p:nvCxnSpPr>
        <p:spPr>
          <a:xfrm flipH="1">
            <a:off x="5204688" y="3429000"/>
            <a:ext cx="3422074" cy="1082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2"/>
            <a:endCxn id="10" idx="5"/>
          </p:cNvCxnSpPr>
          <p:nvPr/>
        </p:nvCxnSpPr>
        <p:spPr>
          <a:xfrm flipH="1" flipV="1">
            <a:off x="3352050" y="4127917"/>
            <a:ext cx="1279984" cy="384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a:endCxn id="7" idx="3"/>
          </p:cNvCxnSpPr>
          <p:nvPr/>
        </p:nvCxnSpPr>
        <p:spPr>
          <a:xfrm flipV="1">
            <a:off x="3352050" y="2165191"/>
            <a:ext cx="1807190" cy="1557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7" idx="7"/>
            <a:endCxn id="4" idx="2"/>
          </p:cNvCxnSpPr>
          <p:nvPr/>
        </p:nvCxnSpPr>
        <p:spPr>
          <a:xfrm flipV="1">
            <a:off x="5564168" y="1191496"/>
            <a:ext cx="1520123" cy="568767"/>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767485" y="994850"/>
            <a:ext cx="1137543" cy="369332"/>
          </a:xfrm>
          <a:prstGeom prst="rect">
            <a:avLst/>
          </a:prstGeom>
          <a:noFill/>
        </p:spPr>
        <p:txBody>
          <a:bodyPr wrap="square" rtlCol="0">
            <a:spAutoFit/>
          </a:bodyPr>
          <a:lstStyle/>
          <a:p>
            <a:r>
              <a:rPr lang="zh-CN" altLang="en-US" dirty="0"/>
              <a:t>北京</a:t>
            </a:r>
            <a:r>
              <a:rPr lang="en-US" altLang="zh-CN" dirty="0"/>
              <a:t>(</a:t>
            </a:r>
            <a:r>
              <a:rPr lang="zh-CN" altLang="en-US" dirty="0"/>
              <a:t>终</a:t>
            </a:r>
            <a:r>
              <a:rPr lang="en-US" altLang="zh-CN" dirty="0"/>
              <a:t>)</a:t>
            </a:r>
            <a:endParaRPr lang="zh-CN" altLang="en-US" dirty="0"/>
          </a:p>
        </p:txBody>
      </p:sp>
      <p:sp>
        <p:nvSpPr>
          <p:cNvPr id="28" name="文本框 27"/>
          <p:cNvSpPr txBox="1"/>
          <p:nvPr/>
        </p:nvSpPr>
        <p:spPr>
          <a:xfrm flipH="1">
            <a:off x="8917858" y="3722989"/>
            <a:ext cx="671150" cy="369332"/>
          </a:xfrm>
          <a:prstGeom prst="rect">
            <a:avLst/>
          </a:prstGeom>
          <a:noFill/>
        </p:spPr>
        <p:txBody>
          <a:bodyPr wrap="square" rtlCol="0">
            <a:spAutoFit/>
          </a:bodyPr>
          <a:lstStyle/>
          <a:p>
            <a:r>
              <a:rPr lang="zh-CN" altLang="en-US" dirty="0"/>
              <a:t>上海</a:t>
            </a:r>
          </a:p>
        </p:txBody>
      </p:sp>
      <p:sp>
        <p:nvSpPr>
          <p:cNvPr id="29" name="文本框 28"/>
          <p:cNvSpPr txBox="1"/>
          <p:nvPr/>
        </p:nvSpPr>
        <p:spPr>
          <a:xfrm>
            <a:off x="4750904" y="5088835"/>
            <a:ext cx="1073426" cy="369332"/>
          </a:xfrm>
          <a:prstGeom prst="rect">
            <a:avLst/>
          </a:prstGeom>
          <a:noFill/>
        </p:spPr>
        <p:txBody>
          <a:bodyPr wrap="square" rtlCol="0">
            <a:spAutoFit/>
          </a:bodyPr>
          <a:lstStyle/>
          <a:p>
            <a:r>
              <a:rPr lang="zh-CN" altLang="en-US" dirty="0"/>
              <a:t>重庆</a:t>
            </a:r>
            <a:r>
              <a:rPr lang="en-US" altLang="zh-CN" dirty="0"/>
              <a:t>(</a:t>
            </a:r>
            <a:r>
              <a:rPr lang="zh-CN" altLang="en-US" dirty="0"/>
              <a:t>起</a:t>
            </a:r>
            <a:r>
              <a:rPr lang="en-US" altLang="zh-CN" dirty="0"/>
              <a:t>)</a:t>
            </a:r>
            <a:endParaRPr lang="zh-CN" altLang="en-US" dirty="0"/>
          </a:p>
        </p:txBody>
      </p:sp>
      <p:sp>
        <p:nvSpPr>
          <p:cNvPr id="30" name="文本框 29"/>
          <p:cNvSpPr txBox="1"/>
          <p:nvPr/>
        </p:nvSpPr>
        <p:spPr>
          <a:xfrm>
            <a:off x="2166730" y="3737115"/>
            <a:ext cx="910839" cy="369332"/>
          </a:xfrm>
          <a:prstGeom prst="rect">
            <a:avLst/>
          </a:prstGeom>
          <a:noFill/>
        </p:spPr>
        <p:txBody>
          <a:bodyPr wrap="square" rtlCol="0">
            <a:spAutoFit/>
          </a:bodyPr>
          <a:lstStyle/>
          <a:p>
            <a:r>
              <a:rPr lang="zh-CN" altLang="en-US" dirty="0"/>
              <a:t>成都</a:t>
            </a:r>
          </a:p>
        </p:txBody>
      </p:sp>
      <p:sp>
        <p:nvSpPr>
          <p:cNvPr id="31" name="文本框 30"/>
          <p:cNvSpPr txBox="1"/>
          <p:nvPr/>
        </p:nvSpPr>
        <p:spPr>
          <a:xfrm>
            <a:off x="4075043" y="1760263"/>
            <a:ext cx="646331" cy="369332"/>
          </a:xfrm>
          <a:prstGeom prst="rect">
            <a:avLst/>
          </a:prstGeom>
          <a:noFill/>
        </p:spPr>
        <p:txBody>
          <a:bodyPr wrap="none" rtlCol="0">
            <a:spAutoFit/>
          </a:bodyPr>
          <a:lstStyle/>
          <a:p>
            <a:r>
              <a:rPr lang="zh-CN" altLang="en-US" dirty="0"/>
              <a:t>太原</a:t>
            </a:r>
          </a:p>
        </p:txBody>
      </p:sp>
      <p:sp>
        <p:nvSpPr>
          <p:cNvPr id="32" name="文本框 31"/>
          <p:cNvSpPr txBox="1"/>
          <p:nvPr/>
        </p:nvSpPr>
        <p:spPr>
          <a:xfrm>
            <a:off x="5953539" y="1135584"/>
            <a:ext cx="569387" cy="369332"/>
          </a:xfrm>
          <a:prstGeom prst="rect">
            <a:avLst/>
          </a:prstGeom>
          <a:noFill/>
        </p:spPr>
        <p:txBody>
          <a:bodyPr wrap="none" rtlCol="0">
            <a:spAutoFit/>
          </a:bodyPr>
          <a:lstStyle/>
          <a:p>
            <a:r>
              <a:rPr lang="en-US" altLang="zh-CN" dirty="0"/>
              <a:t>500</a:t>
            </a:r>
            <a:endParaRPr lang="zh-CN" altLang="en-US" dirty="0"/>
          </a:p>
        </p:txBody>
      </p:sp>
      <p:sp>
        <p:nvSpPr>
          <p:cNvPr id="33" name="文本框 32"/>
          <p:cNvSpPr txBox="1"/>
          <p:nvPr/>
        </p:nvSpPr>
        <p:spPr>
          <a:xfrm>
            <a:off x="8030815" y="1861241"/>
            <a:ext cx="697627" cy="369332"/>
          </a:xfrm>
          <a:prstGeom prst="rect">
            <a:avLst/>
          </a:prstGeom>
          <a:noFill/>
        </p:spPr>
        <p:txBody>
          <a:bodyPr wrap="none" rtlCol="0">
            <a:spAutoFit/>
          </a:bodyPr>
          <a:lstStyle/>
          <a:p>
            <a:r>
              <a:rPr lang="en-US" altLang="zh-CN" dirty="0"/>
              <a:t>1200</a:t>
            </a:r>
            <a:endParaRPr lang="zh-CN" altLang="en-US" dirty="0"/>
          </a:p>
        </p:txBody>
      </p:sp>
      <p:sp>
        <p:nvSpPr>
          <p:cNvPr id="34" name="文本框 33"/>
          <p:cNvSpPr txBox="1"/>
          <p:nvPr/>
        </p:nvSpPr>
        <p:spPr>
          <a:xfrm>
            <a:off x="6758609" y="4013000"/>
            <a:ext cx="697627" cy="369332"/>
          </a:xfrm>
          <a:prstGeom prst="rect">
            <a:avLst/>
          </a:prstGeom>
          <a:noFill/>
        </p:spPr>
        <p:txBody>
          <a:bodyPr wrap="none" rtlCol="0">
            <a:spAutoFit/>
          </a:bodyPr>
          <a:lstStyle/>
          <a:p>
            <a:r>
              <a:rPr lang="en-US" altLang="zh-CN" dirty="0"/>
              <a:t>2000</a:t>
            </a:r>
            <a:endParaRPr lang="zh-CN" altLang="en-US" dirty="0"/>
          </a:p>
        </p:txBody>
      </p:sp>
      <p:sp>
        <p:nvSpPr>
          <p:cNvPr id="35" name="文本框 34"/>
          <p:cNvSpPr txBox="1"/>
          <p:nvPr/>
        </p:nvSpPr>
        <p:spPr>
          <a:xfrm>
            <a:off x="3435985" y="4352925"/>
            <a:ext cx="969010" cy="368300"/>
          </a:xfrm>
          <a:prstGeom prst="rect">
            <a:avLst/>
          </a:prstGeom>
          <a:noFill/>
        </p:spPr>
        <p:txBody>
          <a:bodyPr wrap="square" rtlCol="0">
            <a:spAutoFit/>
          </a:bodyPr>
          <a:lstStyle/>
          <a:p>
            <a:r>
              <a:rPr lang="en-US" altLang="zh-CN" dirty="0"/>
              <a:t>500</a:t>
            </a:r>
            <a:endParaRPr lang="zh-CN" altLang="en-US" dirty="0"/>
          </a:p>
        </p:txBody>
      </p:sp>
      <p:sp>
        <p:nvSpPr>
          <p:cNvPr id="36" name="文本框 35"/>
          <p:cNvSpPr txBox="1"/>
          <p:nvPr/>
        </p:nvSpPr>
        <p:spPr>
          <a:xfrm>
            <a:off x="3707296" y="2504662"/>
            <a:ext cx="697627" cy="369332"/>
          </a:xfrm>
          <a:prstGeom prst="rect">
            <a:avLst/>
          </a:prstGeom>
          <a:noFill/>
        </p:spPr>
        <p:txBody>
          <a:bodyPr wrap="none" rtlCol="0">
            <a:spAutoFit/>
          </a:bodyPr>
          <a:lstStyle/>
          <a:p>
            <a:r>
              <a:rPr lang="en-US" altLang="zh-CN" dirty="0"/>
              <a:t>1300</a:t>
            </a:r>
            <a:endParaRPr lang="zh-CN" altLang="en-US" dirty="0"/>
          </a:p>
        </p:txBody>
      </p:sp>
      <p:sp>
        <p:nvSpPr>
          <p:cNvPr id="37" name="文本框 36"/>
          <p:cNvSpPr txBox="1"/>
          <p:nvPr/>
        </p:nvSpPr>
        <p:spPr>
          <a:xfrm>
            <a:off x="1566836" y="5539984"/>
            <a:ext cx="9899375" cy="922020"/>
          </a:xfrm>
          <a:prstGeom prst="rect">
            <a:avLst/>
          </a:prstGeom>
          <a:noFill/>
        </p:spPr>
        <p:txBody>
          <a:bodyPr wrap="square" rtlCol="0">
            <a:spAutoFit/>
          </a:bodyPr>
          <a:lstStyle/>
          <a:p>
            <a:r>
              <a:rPr lang="zh-CN" altLang="en-US" dirty="0"/>
              <a:t>第一条路径（</a:t>
            </a:r>
            <a:r>
              <a:rPr lang="en-US" altLang="zh-CN" dirty="0"/>
              <a:t>BFS</a:t>
            </a:r>
            <a:r>
              <a:rPr lang="zh-CN" altLang="en-US" dirty="0"/>
              <a:t>）</a:t>
            </a:r>
            <a:r>
              <a:rPr lang="en-US" altLang="zh-CN" dirty="0"/>
              <a:t>:  </a:t>
            </a:r>
            <a:r>
              <a:rPr lang="zh-CN" altLang="en-US" dirty="0"/>
              <a:t>重庆</a:t>
            </a:r>
            <a:r>
              <a:rPr lang="en-US" altLang="zh-CN" dirty="0"/>
              <a:t>—</a:t>
            </a:r>
            <a:r>
              <a:rPr lang="zh-CN" altLang="en-US" dirty="0"/>
              <a:t>上海</a:t>
            </a:r>
            <a:r>
              <a:rPr lang="en-US" altLang="zh-CN" dirty="0"/>
              <a:t>—</a:t>
            </a:r>
            <a:r>
              <a:rPr lang="zh-CN" altLang="en-US" dirty="0"/>
              <a:t>北京 </a:t>
            </a:r>
            <a:r>
              <a:rPr lang="en-US" altLang="zh-CN" dirty="0"/>
              <a:t>(cost = 3200 km )</a:t>
            </a:r>
          </a:p>
          <a:p>
            <a:r>
              <a:rPr lang="zh-CN" altLang="en-US" dirty="0"/>
              <a:t>第二条路径</a:t>
            </a:r>
            <a:r>
              <a:rPr lang="en-US" altLang="zh-CN" dirty="0"/>
              <a:t>:  </a:t>
            </a:r>
            <a:r>
              <a:rPr lang="zh-CN" altLang="en-US" dirty="0"/>
              <a:t>重庆</a:t>
            </a:r>
            <a:r>
              <a:rPr lang="en-US" altLang="zh-CN" dirty="0"/>
              <a:t>– </a:t>
            </a:r>
            <a:r>
              <a:rPr lang="zh-CN" altLang="en-US" dirty="0"/>
              <a:t>成都</a:t>
            </a:r>
            <a:r>
              <a:rPr lang="en-US" altLang="zh-CN" dirty="0"/>
              <a:t>—</a:t>
            </a:r>
            <a:r>
              <a:rPr lang="zh-CN" altLang="en-US" dirty="0"/>
              <a:t>太原</a:t>
            </a:r>
            <a:r>
              <a:rPr lang="en-US" altLang="zh-CN" dirty="0"/>
              <a:t>—</a:t>
            </a:r>
            <a:r>
              <a:rPr lang="zh-CN" altLang="en-US" dirty="0"/>
              <a:t>北京 </a:t>
            </a:r>
            <a:r>
              <a:rPr lang="en-US" altLang="zh-CN" dirty="0"/>
              <a:t>(cost = 500+1300+500=2300 km)</a:t>
            </a:r>
          </a:p>
          <a:p>
            <a:r>
              <a:rPr lang="en-US" altLang="zh-CN" dirty="0"/>
              <a:t>UCS</a:t>
            </a:r>
            <a:r>
              <a:rPr lang="zh-CN" altLang="en-US" dirty="0"/>
              <a:t>将选择第二条路径</a:t>
            </a:r>
            <a:r>
              <a:rPr lang="en-US" altLang="zh-CN" dirty="0"/>
              <a:t>,</a:t>
            </a:r>
            <a:r>
              <a:rPr lang="zh-CN" altLang="en-US" dirty="0"/>
              <a:t>因为它比第一条路径更</a:t>
            </a:r>
            <a:r>
              <a:rPr lang="en-US" altLang="zh-CN" dirty="0"/>
              <a:t>”</a:t>
            </a:r>
            <a:r>
              <a:rPr lang="zh-CN" altLang="en-US" dirty="0"/>
              <a:t>便宜</a:t>
            </a:r>
            <a:r>
              <a:rPr lang="en-US" altLang="zh-CN" dirty="0"/>
              <a:t>”! (UCS: </a:t>
            </a:r>
            <a:r>
              <a:rPr lang="zh-CN" altLang="en-US" dirty="0"/>
              <a:t>将成本函数最低者先选出来</a:t>
            </a:r>
            <a:r>
              <a:rPr lang="en-US" altLang="zh-CN" dirty="0"/>
              <a:t>.)</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 </a:t>
            </a:r>
            <a:r>
              <a:rPr lang="zh-CN" altLang="en-US" dirty="0"/>
              <a:t>下图中的结点的访问顺序分别是什么</a:t>
            </a:r>
            <a:r>
              <a:rPr lang="en-US" altLang="zh-CN" dirty="0"/>
              <a:t>?</a:t>
            </a:r>
            <a:endParaRPr lang="zh-CN" altLang="en-US" dirty="0"/>
          </a:p>
        </p:txBody>
      </p:sp>
      <p:grpSp>
        <p:nvGrpSpPr>
          <p:cNvPr id="40" name="组合 39"/>
          <p:cNvGrpSpPr/>
          <p:nvPr/>
        </p:nvGrpSpPr>
        <p:grpSpPr>
          <a:xfrm>
            <a:off x="3568148" y="1782424"/>
            <a:ext cx="5373746" cy="2749817"/>
            <a:chOff x="3568148" y="2329076"/>
            <a:chExt cx="5373746" cy="2749817"/>
          </a:xfrm>
        </p:grpSpPr>
        <p:grpSp>
          <p:nvGrpSpPr>
            <p:cNvPr id="13" name="组合 12"/>
            <p:cNvGrpSpPr/>
            <p:nvPr/>
          </p:nvGrpSpPr>
          <p:grpSpPr>
            <a:xfrm>
              <a:off x="3568148" y="2329076"/>
              <a:ext cx="5373746" cy="2749817"/>
              <a:chOff x="3568148" y="1235771"/>
              <a:chExt cx="5373746" cy="2749817"/>
            </a:xfrm>
          </p:grpSpPr>
          <p:sp>
            <p:nvSpPr>
              <p:cNvPr id="4" name="椭圆 3"/>
              <p:cNvSpPr/>
              <p:nvPr/>
            </p:nvSpPr>
            <p:spPr>
              <a:xfrm>
                <a:off x="3568148" y="2345635"/>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678018" y="2336723"/>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678018" y="1304311"/>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p:nvSpPr>
            <p:spPr>
              <a:xfrm>
                <a:off x="5685179" y="1281120"/>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732094" y="1235771"/>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678018" y="3465439"/>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0" name="椭圆 9"/>
              <p:cNvSpPr/>
              <p:nvPr/>
            </p:nvSpPr>
            <p:spPr>
              <a:xfrm>
                <a:off x="5685179" y="3488632"/>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801676" y="3482008"/>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12" name="椭圆 11"/>
              <p:cNvSpPr/>
              <p:nvPr/>
            </p:nvSpPr>
            <p:spPr>
              <a:xfrm>
                <a:off x="8444938" y="2352263"/>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grpSp>
        <p:cxnSp>
          <p:nvCxnSpPr>
            <p:cNvPr id="15" name="直接连接符 14"/>
            <p:cNvCxnSpPr>
              <a:stCxn id="4" idx="7"/>
              <a:endCxn id="6" idx="3"/>
            </p:cNvCxnSpPr>
            <p:nvPr/>
          </p:nvCxnSpPr>
          <p:spPr>
            <a:xfrm flipV="1">
              <a:off x="3992326" y="2821794"/>
              <a:ext cx="758470" cy="68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6"/>
              <a:endCxn id="8" idx="2"/>
            </p:cNvCxnSpPr>
            <p:nvPr/>
          </p:nvCxnSpPr>
          <p:spPr>
            <a:xfrm flipV="1">
              <a:off x="5174974" y="2577554"/>
              <a:ext cx="1557120" cy="68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5"/>
              <a:endCxn id="12" idx="1"/>
            </p:cNvCxnSpPr>
            <p:nvPr/>
          </p:nvCxnSpPr>
          <p:spPr>
            <a:xfrm>
              <a:off x="7156272" y="2753254"/>
              <a:ext cx="1361444" cy="765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4" idx="6"/>
              <a:endCxn id="12" idx="2"/>
            </p:cNvCxnSpPr>
            <p:nvPr/>
          </p:nvCxnSpPr>
          <p:spPr>
            <a:xfrm>
              <a:off x="4065104" y="3687418"/>
              <a:ext cx="4379834" cy="6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3"/>
              <a:endCxn id="11" idx="7"/>
            </p:cNvCxnSpPr>
            <p:nvPr/>
          </p:nvCxnSpPr>
          <p:spPr>
            <a:xfrm flipH="1">
              <a:off x="7225854" y="3869746"/>
              <a:ext cx="1291862" cy="778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9" idx="6"/>
              <a:endCxn id="11" idx="2"/>
            </p:cNvCxnSpPr>
            <p:nvPr/>
          </p:nvCxnSpPr>
          <p:spPr>
            <a:xfrm>
              <a:off x="5174974" y="4807222"/>
              <a:ext cx="1626702" cy="16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 idx="5"/>
              <a:endCxn id="9" idx="1"/>
            </p:cNvCxnSpPr>
            <p:nvPr/>
          </p:nvCxnSpPr>
          <p:spPr>
            <a:xfrm>
              <a:off x="3992326" y="3863118"/>
              <a:ext cx="758470" cy="768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 idx="5"/>
              <a:endCxn id="10" idx="1"/>
            </p:cNvCxnSpPr>
            <p:nvPr/>
          </p:nvCxnSpPr>
          <p:spPr>
            <a:xfrm>
              <a:off x="5102196" y="3854206"/>
              <a:ext cx="655761" cy="800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5" idx="7"/>
              <a:endCxn id="7" idx="3"/>
            </p:cNvCxnSpPr>
            <p:nvPr/>
          </p:nvCxnSpPr>
          <p:spPr>
            <a:xfrm flipV="1">
              <a:off x="5102196" y="2798603"/>
              <a:ext cx="655761" cy="704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3"/>
              <a:endCxn id="10" idx="7"/>
            </p:cNvCxnSpPr>
            <p:nvPr/>
          </p:nvCxnSpPr>
          <p:spPr>
            <a:xfrm flipH="1">
              <a:off x="6109357" y="2753254"/>
              <a:ext cx="695515" cy="1901461"/>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637722" y="3525082"/>
              <a:ext cx="300082" cy="369332"/>
            </a:xfrm>
            <a:prstGeom prst="rect">
              <a:avLst/>
            </a:prstGeom>
            <a:noFill/>
          </p:spPr>
          <p:txBody>
            <a:bodyPr wrap="none" rtlCol="0">
              <a:spAutoFit/>
            </a:bodyPr>
            <a:lstStyle/>
            <a:p>
              <a:r>
                <a:rPr lang="en-US" altLang="zh-CN" dirty="0"/>
                <a:t>S</a:t>
              </a:r>
              <a:endParaRPr lang="zh-CN" altLang="en-US" dirty="0"/>
            </a:p>
          </p:txBody>
        </p:sp>
        <p:sp>
          <p:nvSpPr>
            <p:cNvPr id="35" name="文本框 34"/>
            <p:cNvSpPr txBox="1"/>
            <p:nvPr/>
          </p:nvSpPr>
          <p:spPr>
            <a:xfrm>
              <a:off x="4769125" y="2458286"/>
              <a:ext cx="356188" cy="369332"/>
            </a:xfrm>
            <a:prstGeom prst="rect">
              <a:avLst/>
            </a:prstGeom>
            <a:noFill/>
          </p:spPr>
          <p:txBody>
            <a:bodyPr wrap="none" rtlCol="0">
              <a:spAutoFit/>
            </a:bodyPr>
            <a:lstStyle/>
            <a:p>
              <a:r>
                <a:rPr lang="en-US" altLang="zh-CN" dirty="0"/>
                <a:t>A</a:t>
              </a:r>
              <a:endParaRPr lang="zh-CN" altLang="en-US" dirty="0"/>
            </a:p>
          </p:txBody>
        </p:sp>
        <p:sp>
          <p:nvSpPr>
            <p:cNvPr id="36" name="文本框 35"/>
            <p:cNvSpPr txBox="1"/>
            <p:nvPr/>
          </p:nvSpPr>
          <p:spPr>
            <a:xfrm>
              <a:off x="5767896" y="2425147"/>
              <a:ext cx="356188" cy="369332"/>
            </a:xfrm>
            <a:prstGeom prst="rect">
              <a:avLst/>
            </a:prstGeom>
            <a:noFill/>
          </p:spPr>
          <p:txBody>
            <a:bodyPr wrap="none" rtlCol="0">
              <a:spAutoFit/>
            </a:bodyPr>
            <a:lstStyle/>
            <a:p>
              <a:r>
                <a:rPr lang="en-US" altLang="zh-CN" dirty="0"/>
                <a:t>D</a:t>
              </a:r>
              <a:endParaRPr lang="zh-CN" altLang="en-US" dirty="0"/>
            </a:p>
          </p:txBody>
        </p:sp>
        <p:sp>
          <p:nvSpPr>
            <p:cNvPr id="37" name="文本框 36"/>
            <p:cNvSpPr txBox="1"/>
            <p:nvPr/>
          </p:nvSpPr>
          <p:spPr>
            <a:xfrm>
              <a:off x="6841432" y="2395329"/>
              <a:ext cx="296876" cy="369332"/>
            </a:xfrm>
            <a:prstGeom prst="rect">
              <a:avLst/>
            </a:prstGeom>
            <a:noFill/>
          </p:spPr>
          <p:txBody>
            <a:bodyPr wrap="none" rtlCol="0">
              <a:spAutoFit/>
            </a:bodyPr>
            <a:lstStyle/>
            <a:p>
              <a:r>
                <a:rPr lang="en-US" altLang="zh-CN" dirty="0"/>
                <a:t>F</a:t>
              </a:r>
              <a:endParaRPr lang="zh-CN" altLang="en-US" dirty="0"/>
            </a:p>
          </p:txBody>
        </p:sp>
        <p:sp>
          <p:nvSpPr>
            <p:cNvPr id="38" name="文本框 37"/>
            <p:cNvSpPr txBox="1"/>
            <p:nvPr/>
          </p:nvSpPr>
          <p:spPr>
            <a:xfrm>
              <a:off x="5767896" y="4671391"/>
              <a:ext cx="308098" cy="369332"/>
            </a:xfrm>
            <a:prstGeom prst="rect">
              <a:avLst/>
            </a:prstGeom>
            <a:noFill/>
          </p:spPr>
          <p:txBody>
            <a:bodyPr wrap="none" rtlCol="0">
              <a:spAutoFit/>
            </a:bodyPr>
            <a:lstStyle/>
            <a:p>
              <a:r>
                <a:rPr lang="en-US" altLang="zh-CN" dirty="0"/>
                <a:t>E</a:t>
              </a:r>
              <a:endParaRPr lang="zh-CN" altLang="en-US" dirty="0"/>
            </a:p>
          </p:txBody>
        </p:sp>
        <p:sp>
          <p:nvSpPr>
            <p:cNvPr id="39" name="文本框 38"/>
            <p:cNvSpPr txBox="1"/>
            <p:nvPr/>
          </p:nvSpPr>
          <p:spPr>
            <a:xfrm>
              <a:off x="4769125" y="3535022"/>
              <a:ext cx="317716" cy="369332"/>
            </a:xfrm>
            <a:prstGeom prst="rect">
              <a:avLst/>
            </a:prstGeom>
            <a:noFill/>
          </p:spPr>
          <p:txBody>
            <a:bodyPr wrap="none" rtlCol="0">
              <a:spAutoFit/>
            </a:bodyPr>
            <a:lstStyle/>
            <a:p>
              <a:r>
                <a:rPr lang="en-US" altLang="zh-CN" dirty="0"/>
                <a:t>B</a:t>
              </a:r>
              <a:endParaRPr lang="zh-CN" altLang="en-US" dirty="0"/>
            </a:p>
          </p:txBody>
        </p:sp>
      </p:grpSp>
      <p:sp>
        <p:nvSpPr>
          <p:cNvPr id="41" name="文本框 40"/>
          <p:cNvSpPr txBox="1"/>
          <p:nvPr/>
        </p:nvSpPr>
        <p:spPr>
          <a:xfrm>
            <a:off x="4154557" y="2286003"/>
            <a:ext cx="312906" cy="369332"/>
          </a:xfrm>
          <a:prstGeom prst="rect">
            <a:avLst/>
          </a:prstGeom>
          <a:noFill/>
        </p:spPr>
        <p:txBody>
          <a:bodyPr wrap="none" rtlCol="0">
            <a:spAutoFit/>
          </a:bodyPr>
          <a:lstStyle/>
          <a:p>
            <a:r>
              <a:rPr lang="en-US" altLang="zh-CN" dirty="0"/>
              <a:t>3</a:t>
            </a:r>
            <a:endParaRPr lang="zh-CN" altLang="en-US" dirty="0"/>
          </a:p>
        </p:txBody>
      </p:sp>
      <p:sp>
        <p:nvSpPr>
          <p:cNvPr id="42" name="文本框 41"/>
          <p:cNvSpPr txBox="1"/>
          <p:nvPr/>
        </p:nvSpPr>
        <p:spPr>
          <a:xfrm>
            <a:off x="5271055" y="1752601"/>
            <a:ext cx="312906" cy="369332"/>
          </a:xfrm>
          <a:prstGeom prst="rect">
            <a:avLst/>
          </a:prstGeom>
          <a:noFill/>
        </p:spPr>
        <p:txBody>
          <a:bodyPr wrap="none" rtlCol="0">
            <a:spAutoFit/>
          </a:bodyPr>
          <a:lstStyle/>
          <a:p>
            <a:r>
              <a:rPr lang="en-US" altLang="zh-CN" dirty="0"/>
              <a:t>3</a:t>
            </a:r>
            <a:endParaRPr lang="zh-CN" altLang="en-US" dirty="0"/>
          </a:p>
        </p:txBody>
      </p:sp>
      <p:sp>
        <p:nvSpPr>
          <p:cNvPr id="43" name="文本框 42"/>
          <p:cNvSpPr txBox="1"/>
          <p:nvPr/>
        </p:nvSpPr>
        <p:spPr>
          <a:xfrm>
            <a:off x="6331226" y="1699593"/>
            <a:ext cx="312906" cy="369332"/>
          </a:xfrm>
          <a:prstGeom prst="rect">
            <a:avLst/>
          </a:prstGeom>
          <a:noFill/>
        </p:spPr>
        <p:txBody>
          <a:bodyPr wrap="none" rtlCol="0">
            <a:spAutoFit/>
          </a:bodyPr>
          <a:lstStyle/>
          <a:p>
            <a:r>
              <a:rPr lang="en-US" altLang="zh-CN" dirty="0"/>
              <a:t>5</a:t>
            </a:r>
            <a:endParaRPr lang="zh-CN" altLang="en-US" dirty="0"/>
          </a:p>
        </p:txBody>
      </p:sp>
      <p:sp>
        <p:nvSpPr>
          <p:cNvPr id="44" name="文本框 43"/>
          <p:cNvSpPr txBox="1"/>
          <p:nvPr/>
        </p:nvSpPr>
        <p:spPr>
          <a:xfrm>
            <a:off x="7666382" y="2160104"/>
            <a:ext cx="312906" cy="369332"/>
          </a:xfrm>
          <a:prstGeom prst="rect">
            <a:avLst/>
          </a:prstGeom>
          <a:noFill/>
        </p:spPr>
        <p:txBody>
          <a:bodyPr wrap="none" rtlCol="0">
            <a:spAutoFit/>
          </a:bodyPr>
          <a:lstStyle/>
          <a:p>
            <a:r>
              <a:rPr lang="en-US" altLang="zh-CN" dirty="0"/>
              <a:t>5</a:t>
            </a:r>
            <a:endParaRPr lang="zh-CN" altLang="en-US" dirty="0"/>
          </a:p>
        </p:txBody>
      </p:sp>
      <p:sp>
        <p:nvSpPr>
          <p:cNvPr id="46" name="文本框 45"/>
          <p:cNvSpPr txBox="1"/>
          <p:nvPr/>
        </p:nvSpPr>
        <p:spPr>
          <a:xfrm>
            <a:off x="7959410" y="3597967"/>
            <a:ext cx="312906" cy="369332"/>
          </a:xfrm>
          <a:prstGeom prst="rect">
            <a:avLst/>
          </a:prstGeom>
          <a:noFill/>
        </p:spPr>
        <p:txBody>
          <a:bodyPr wrap="none" rtlCol="0">
            <a:spAutoFit/>
          </a:bodyPr>
          <a:lstStyle/>
          <a:p>
            <a:r>
              <a:rPr lang="en-US" altLang="zh-CN" dirty="0"/>
              <a:t>8</a:t>
            </a:r>
            <a:endParaRPr lang="zh-CN" altLang="en-US" dirty="0"/>
          </a:p>
        </p:txBody>
      </p:sp>
      <p:sp>
        <p:nvSpPr>
          <p:cNvPr id="47" name="文本框 46"/>
          <p:cNvSpPr txBox="1"/>
          <p:nvPr/>
        </p:nvSpPr>
        <p:spPr>
          <a:xfrm>
            <a:off x="6417365" y="3962399"/>
            <a:ext cx="312906" cy="369332"/>
          </a:xfrm>
          <a:prstGeom prst="rect">
            <a:avLst/>
          </a:prstGeom>
          <a:noFill/>
        </p:spPr>
        <p:txBody>
          <a:bodyPr wrap="none" rtlCol="0">
            <a:spAutoFit/>
          </a:bodyPr>
          <a:lstStyle/>
          <a:p>
            <a:r>
              <a:rPr lang="en-US" altLang="zh-CN" dirty="0"/>
              <a:t>5</a:t>
            </a:r>
            <a:endParaRPr lang="zh-CN" altLang="en-US" dirty="0"/>
          </a:p>
        </p:txBody>
      </p:sp>
      <p:sp>
        <p:nvSpPr>
          <p:cNvPr id="48" name="文本框 47"/>
          <p:cNvSpPr txBox="1"/>
          <p:nvPr/>
        </p:nvSpPr>
        <p:spPr>
          <a:xfrm>
            <a:off x="6828183" y="2802837"/>
            <a:ext cx="312906" cy="369332"/>
          </a:xfrm>
          <a:prstGeom prst="rect">
            <a:avLst/>
          </a:prstGeom>
          <a:noFill/>
        </p:spPr>
        <p:txBody>
          <a:bodyPr wrap="none" rtlCol="0">
            <a:spAutoFit/>
          </a:bodyPr>
          <a:lstStyle/>
          <a:p>
            <a:r>
              <a:rPr lang="en-US" altLang="zh-CN" dirty="0"/>
              <a:t>9</a:t>
            </a:r>
            <a:endParaRPr lang="zh-CN" altLang="en-US" dirty="0"/>
          </a:p>
        </p:txBody>
      </p:sp>
      <p:sp>
        <p:nvSpPr>
          <p:cNvPr id="49" name="文本框 48"/>
          <p:cNvSpPr txBox="1"/>
          <p:nvPr/>
        </p:nvSpPr>
        <p:spPr>
          <a:xfrm>
            <a:off x="6437243" y="2395334"/>
            <a:ext cx="312906" cy="369332"/>
          </a:xfrm>
          <a:prstGeom prst="rect">
            <a:avLst/>
          </a:prstGeom>
          <a:noFill/>
        </p:spPr>
        <p:txBody>
          <a:bodyPr wrap="none" rtlCol="0">
            <a:spAutoFit/>
          </a:bodyPr>
          <a:lstStyle/>
          <a:p>
            <a:r>
              <a:rPr lang="en-US" altLang="zh-CN" dirty="0"/>
              <a:t>6</a:t>
            </a:r>
            <a:endParaRPr lang="zh-CN" altLang="en-US" dirty="0"/>
          </a:p>
        </p:txBody>
      </p:sp>
      <p:sp>
        <p:nvSpPr>
          <p:cNvPr id="50" name="文本框 49"/>
          <p:cNvSpPr txBox="1"/>
          <p:nvPr/>
        </p:nvSpPr>
        <p:spPr>
          <a:xfrm>
            <a:off x="5350567" y="3429001"/>
            <a:ext cx="312906" cy="369332"/>
          </a:xfrm>
          <a:prstGeom prst="rect">
            <a:avLst/>
          </a:prstGeom>
          <a:noFill/>
        </p:spPr>
        <p:txBody>
          <a:bodyPr wrap="none" rtlCol="0">
            <a:spAutoFit/>
          </a:bodyPr>
          <a:lstStyle/>
          <a:p>
            <a:r>
              <a:rPr lang="en-US" altLang="zh-CN" dirty="0"/>
              <a:t>2</a:t>
            </a:r>
            <a:endParaRPr lang="zh-CN" altLang="en-US" dirty="0"/>
          </a:p>
        </p:txBody>
      </p:sp>
      <p:sp>
        <p:nvSpPr>
          <p:cNvPr id="51" name="文本框 50"/>
          <p:cNvSpPr txBox="1"/>
          <p:nvPr/>
        </p:nvSpPr>
        <p:spPr>
          <a:xfrm>
            <a:off x="5271055" y="4305230"/>
            <a:ext cx="312906" cy="369332"/>
          </a:xfrm>
          <a:prstGeom prst="rect">
            <a:avLst/>
          </a:prstGeom>
          <a:noFill/>
        </p:spPr>
        <p:txBody>
          <a:bodyPr wrap="none" rtlCol="0">
            <a:spAutoFit/>
          </a:bodyPr>
          <a:lstStyle/>
          <a:p>
            <a:r>
              <a:rPr lang="en-US" altLang="zh-CN" dirty="0"/>
              <a:t>1</a:t>
            </a:r>
            <a:endParaRPr lang="zh-CN" altLang="en-US" dirty="0"/>
          </a:p>
        </p:txBody>
      </p:sp>
      <p:sp>
        <p:nvSpPr>
          <p:cNvPr id="52" name="文本框 51"/>
          <p:cNvSpPr txBox="1"/>
          <p:nvPr/>
        </p:nvSpPr>
        <p:spPr>
          <a:xfrm>
            <a:off x="4154557" y="3727174"/>
            <a:ext cx="312906" cy="369332"/>
          </a:xfrm>
          <a:prstGeom prst="rect">
            <a:avLst/>
          </a:prstGeom>
          <a:noFill/>
        </p:spPr>
        <p:txBody>
          <a:bodyPr wrap="none" rtlCol="0">
            <a:spAutoFit/>
          </a:bodyPr>
          <a:lstStyle/>
          <a:p>
            <a:r>
              <a:rPr lang="en-US" altLang="zh-CN" dirty="0"/>
              <a:t>2</a:t>
            </a:r>
            <a:endParaRPr lang="zh-CN" altLang="en-US" dirty="0"/>
          </a:p>
        </p:txBody>
      </p:sp>
      <p:sp>
        <p:nvSpPr>
          <p:cNvPr id="53" name="文本框 52"/>
          <p:cNvSpPr txBox="1"/>
          <p:nvPr/>
        </p:nvSpPr>
        <p:spPr>
          <a:xfrm>
            <a:off x="2107096" y="5158407"/>
            <a:ext cx="8984974" cy="1200329"/>
          </a:xfrm>
          <a:prstGeom prst="rect">
            <a:avLst/>
          </a:prstGeom>
          <a:noFill/>
        </p:spPr>
        <p:txBody>
          <a:bodyPr wrap="square" rtlCol="0">
            <a:spAutoFit/>
          </a:bodyPr>
          <a:lstStyle/>
          <a:p>
            <a:r>
              <a:rPr lang="en-US" altLang="zh-CN" dirty="0"/>
              <a:t>BFS:  S-A-B-C-D-G     Queue: SABCDEGFH</a:t>
            </a:r>
          </a:p>
          <a:p>
            <a:r>
              <a:rPr lang="en-US" altLang="zh-CN" dirty="0"/>
              <a:t>DFS:  S-A-D-F-E-H-G    Stack: SCBADFGEH</a:t>
            </a:r>
          </a:p>
          <a:p>
            <a:r>
              <a:rPr lang="en-US" altLang="zh-CN" dirty="0"/>
              <a:t>UCS:  S-C-E-B-G          Cost: 2+1+2+9 = 14      Priority Queue: S0 – C2 – A3 – E3 –B5 – D6 – H8 – F9 – G14</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贪婪搜索和</a:t>
            </a:r>
            <a:r>
              <a:rPr lang="en-US" altLang="zh-CN" dirty="0"/>
              <a:t>A*</a:t>
            </a:r>
            <a:r>
              <a:rPr lang="zh-CN" altLang="en-US" dirty="0"/>
              <a:t>搜索</a:t>
            </a:r>
          </a:p>
        </p:txBody>
      </p:sp>
      <p:sp>
        <p:nvSpPr>
          <p:cNvPr id="3" name="内容占位符 2"/>
          <p:cNvSpPr>
            <a:spLocks noGrp="1"/>
          </p:cNvSpPr>
          <p:nvPr>
            <p:ph idx="1"/>
          </p:nvPr>
        </p:nvSpPr>
        <p:spPr/>
        <p:txBody>
          <a:bodyPr/>
          <a:lstStyle/>
          <a:p>
            <a:r>
              <a:rPr lang="zh-CN" altLang="en-US" dirty="0"/>
              <a:t>贪婪搜索</a:t>
            </a:r>
            <a:r>
              <a:rPr lang="en-US" altLang="zh-CN" dirty="0"/>
              <a:t>: </a:t>
            </a:r>
            <a:r>
              <a:rPr lang="zh-CN" altLang="en-US" dirty="0"/>
              <a:t>评估函数</a:t>
            </a:r>
            <a:r>
              <a:rPr lang="en-US" altLang="zh-CN" dirty="0"/>
              <a:t>h(n) </a:t>
            </a:r>
            <a:r>
              <a:rPr lang="zh-CN" altLang="en-US" dirty="0"/>
              <a:t>估算从结点</a:t>
            </a:r>
            <a:r>
              <a:rPr lang="en-US" altLang="zh-CN" dirty="0"/>
              <a:t>n</a:t>
            </a:r>
            <a:r>
              <a:rPr lang="zh-CN" altLang="en-US" dirty="0"/>
              <a:t>到最近的目标的成本</a:t>
            </a:r>
            <a:r>
              <a:rPr lang="en-US" altLang="zh-CN" dirty="0"/>
              <a:t>(cost),</a:t>
            </a:r>
            <a:r>
              <a:rPr lang="zh-CN" altLang="en-US" dirty="0"/>
              <a:t>并之最小</a:t>
            </a:r>
            <a:endParaRPr lang="en-US" altLang="zh-CN" dirty="0"/>
          </a:p>
          <a:p>
            <a:r>
              <a:rPr lang="en-US" altLang="zh-CN" dirty="0"/>
              <a:t>A*</a:t>
            </a:r>
            <a:r>
              <a:rPr lang="zh-CN" altLang="en-US" dirty="0"/>
              <a:t>搜索</a:t>
            </a:r>
            <a:r>
              <a:rPr lang="en-US" altLang="zh-CN" dirty="0"/>
              <a:t>: </a:t>
            </a:r>
            <a:r>
              <a:rPr lang="zh-CN" altLang="en-US" dirty="0"/>
              <a:t>最小化总评估函数</a:t>
            </a:r>
            <a:r>
              <a:rPr lang="en-US" altLang="zh-CN" dirty="0"/>
              <a:t>f(n) = g(n) + h(n). </a:t>
            </a:r>
            <a:r>
              <a:rPr lang="zh-CN" altLang="en-US" dirty="0"/>
              <a:t>其中</a:t>
            </a:r>
            <a:r>
              <a:rPr lang="en-US" altLang="zh-CN" dirty="0"/>
              <a:t>, h(n)</a:t>
            </a:r>
            <a:r>
              <a:rPr lang="zh-CN" altLang="en-US" dirty="0"/>
              <a:t>表示由</a:t>
            </a:r>
            <a:r>
              <a:rPr lang="en-US" altLang="zh-CN" dirty="0"/>
              <a:t>n</a:t>
            </a:r>
            <a:r>
              <a:rPr lang="zh-CN" altLang="en-US" dirty="0"/>
              <a:t>到目标所用的成本</a:t>
            </a:r>
            <a:r>
              <a:rPr lang="en-US" altLang="zh-CN" dirty="0"/>
              <a:t>; g(n)</a:t>
            </a:r>
            <a:r>
              <a:rPr lang="zh-CN" altLang="en-US" dirty="0"/>
              <a:t>表示到达结点</a:t>
            </a:r>
            <a:r>
              <a:rPr lang="en-US" altLang="zh-CN" dirty="0"/>
              <a:t>n</a:t>
            </a:r>
            <a:r>
              <a:rPr lang="zh-CN" altLang="en-US" dirty="0"/>
              <a:t>所用的成本</a:t>
            </a:r>
            <a:r>
              <a:rPr lang="en-US" altLang="zh-CN" dirty="0"/>
              <a:t>.</a:t>
            </a:r>
          </a:p>
          <a:p>
            <a:r>
              <a:rPr lang="zh-CN" altLang="en-US" dirty="0"/>
              <a:t>总结</a:t>
            </a:r>
            <a:r>
              <a:rPr lang="en-US" altLang="zh-CN" dirty="0"/>
              <a:t>:  A*</a:t>
            </a:r>
            <a:r>
              <a:rPr lang="zh-CN" altLang="en-US" dirty="0"/>
              <a:t>搜索</a:t>
            </a:r>
            <a:r>
              <a:rPr lang="zh-CN" altLang="en-US" b="1" dirty="0"/>
              <a:t>总能找到最优解</a:t>
            </a:r>
            <a:r>
              <a:rPr lang="en-US" altLang="zh-CN" dirty="0"/>
              <a:t>, </a:t>
            </a:r>
            <a:r>
              <a:rPr lang="zh-CN" altLang="en-US" dirty="0"/>
              <a:t>而贪婪搜索算法有时找到最优解</a:t>
            </a:r>
            <a:r>
              <a:rPr lang="en-US" altLang="zh-CN" dirty="0"/>
              <a:t>.</a:t>
            </a:r>
          </a:p>
          <a:p>
            <a:endParaRPr lang="en-US" altLang="zh-CN" dirty="0"/>
          </a:p>
          <a:p>
            <a:pPr marL="0" indent="0">
              <a:buNone/>
            </a:pP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对抗搜索</a:t>
            </a:r>
          </a:p>
        </p:txBody>
      </p:sp>
      <p:sp>
        <p:nvSpPr>
          <p:cNvPr id="3" name="内容占位符 2"/>
          <p:cNvSpPr>
            <a:spLocks noGrp="1"/>
          </p:cNvSpPr>
          <p:nvPr>
            <p:ph idx="1"/>
          </p:nvPr>
        </p:nvSpPr>
        <p:spPr/>
        <p:txBody>
          <a:bodyPr/>
          <a:lstStyle/>
          <a:p>
            <a:r>
              <a:rPr lang="en-US" altLang="zh-CN" dirty="0"/>
              <a:t>AI</a:t>
            </a:r>
            <a:r>
              <a:rPr lang="zh-CN" altLang="en-US" dirty="0"/>
              <a:t>的另一个重要话题是</a:t>
            </a:r>
            <a:r>
              <a:rPr lang="zh-CN" altLang="en-US" b="1" dirty="0"/>
              <a:t>对抗搜索</a:t>
            </a:r>
            <a:r>
              <a:rPr lang="zh-CN" altLang="en-US" dirty="0"/>
              <a:t>．实际上，已经有一些游戏可以用</a:t>
            </a:r>
            <a:r>
              <a:rPr lang="en-US" altLang="zh-CN" dirty="0"/>
              <a:t>AI</a:t>
            </a:r>
            <a:r>
              <a:rPr lang="zh-CN" altLang="en-US" dirty="0"/>
              <a:t>解决</a:t>
            </a:r>
            <a:r>
              <a:rPr lang="en-US" altLang="zh-CN" dirty="0"/>
              <a:t>.</a:t>
            </a:r>
            <a:r>
              <a:rPr lang="zh-CN" altLang="en-US" dirty="0"/>
              <a:t>我们看到国际象棋，象棋以及智力问答竞赛等等</a:t>
            </a:r>
            <a:r>
              <a:rPr lang="en-US" altLang="zh-CN" dirty="0"/>
              <a:t>. </a:t>
            </a:r>
            <a:r>
              <a:rPr lang="zh-CN" altLang="en-US" dirty="0"/>
              <a:t>基本思想就是设计智能体来玩游戏，并且与对手对抗</a:t>
            </a:r>
            <a:r>
              <a:rPr lang="en-US" altLang="zh-CN" dirty="0"/>
              <a:t>. </a:t>
            </a:r>
            <a:r>
              <a:rPr lang="zh-CN" altLang="en-US" dirty="0"/>
              <a:t>这里面的重要概念包括</a:t>
            </a:r>
            <a:r>
              <a:rPr lang="en-US" altLang="zh-CN" dirty="0"/>
              <a:t>mini max</a:t>
            </a:r>
            <a:r>
              <a:rPr lang="zh-CN" altLang="en-US" dirty="0"/>
              <a:t>算法</a:t>
            </a:r>
            <a:r>
              <a:rPr lang="en-US" altLang="zh-CN" dirty="0"/>
              <a:t>, alpha beta pruning </a:t>
            </a:r>
            <a:r>
              <a:rPr lang="zh-CN" altLang="en-US" dirty="0"/>
              <a:t>和随机游戏</a:t>
            </a:r>
            <a:r>
              <a:rPr lang="en-US" altLang="zh-CN" dirty="0"/>
              <a:t>. </a:t>
            </a:r>
            <a:r>
              <a:rPr lang="zh-CN" altLang="en-US" dirty="0"/>
              <a:t>这里略过． 在下棋这一领域，计算机</a:t>
            </a:r>
            <a:r>
              <a:rPr lang="en-US" altLang="zh-CN" dirty="0"/>
              <a:t>(</a:t>
            </a:r>
            <a:r>
              <a:rPr lang="zh-CN" altLang="en-US" dirty="0"/>
              <a:t>或者</a:t>
            </a:r>
            <a:r>
              <a:rPr lang="en-US" altLang="zh-CN" dirty="0"/>
              <a:t>Chinook)</a:t>
            </a:r>
            <a:r>
              <a:rPr lang="zh-CN" altLang="en-US" dirty="0"/>
              <a:t>能打败任何人类</a:t>
            </a:r>
            <a:r>
              <a:rPr lang="en-US" altLang="zh-CN" dirty="0"/>
              <a:t>. </a:t>
            </a:r>
          </a:p>
          <a:p>
            <a:r>
              <a:rPr lang="zh-CN" altLang="en-US" dirty="0"/>
              <a:t>对抗搜索的另一个名字就是游戏</a:t>
            </a:r>
            <a:r>
              <a:rPr lang="en-US" altLang="zh-CN" dirty="0"/>
              <a:t>(games). </a:t>
            </a:r>
            <a:r>
              <a:rPr lang="zh-CN" altLang="en-US" dirty="0"/>
              <a:t>对抗</a:t>
            </a:r>
            <a:r>
              <a:rPr lang="en-US" altLang="zh-CN" dirty="0"/>
              <a:t>(adversarial)</a:t>
            </a:r>
            <a:r>
              <a:rPr lang="zh-CN" altLang="en-US" dirty="0"/>
              <a:t>意味着存在一个我们无法控制的对手</a:t>
            </a:r>
            <a:r>
              <a:rPr lang="en-US" altLang="zh-CN" dirty="0"/>
              <a:t>.</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6" y="624110"/>
            <a:ext cx="4633466" cy="1280890"/>
          </a:xfrm>
        </p:spPr>
        <p:txBody>
          <a:bodyPr>
            <a:normAutofit/>
          </a:bodyPr>
          <a:lstStyle/>
          <a:p>
            <a:r>
              <a:rPr lang="zh-CN" altLang="en-US" dirty="0"/>
              <a:t>对比</a:t>
            </a:r>
            <a:r>
              <a:rPr lang="en-US" altLang="zh-CN" dirty="0"/>
              <a:t>:</a:t>
            </a:r>
            <a:r>
              <a:rPr lang="zh-CN" altLang="en-US" dirty="0"/>
              <a:t>游戏与搜索</a:t>
            </a:r>
          </a:p>
        </p:txBody>
      </p:sp>
      <p:sp>
        <p:nvSpPr>
          <p:cNvPr id="3" name="内容占位符 2"/>
          <p:cNvSpPr>
            <a:spLocks noGrp="1"/>
          </p:cNvSpPr>
          <p:nvPr>
            <p:ph idx="1"/>
          </p:nvPr>
        </p:nvSpPr>
        <p:spPr>
          <a:xfrm>
            <a:off x="2589213" y="2040467"/>
            <a:ext cx="4637179" cy="3870755"/>
          </a:xfrm>
        </p:spPr>
        <p:txBody>
          <a:bodyPr>
            <a:normAutofit/>
          </a:bodyPr>
          <a:lstStyle/>
          <a:p>
            <a:r>
              <a:rPr lang="zh-CN" altLang="en-US" dirty="0"/>
              <a:t>游戏也是一个</a:t>
            </a:r>
            <a:r>
              <a:rPr lang="zh-CN" altLang="en-US" b="1" dirty="0"/>
              <a:t>搜索问题</a:t>
            </a:r>
            <a:r>
              <a:rPr lang="zh-CN" altLang="en-US" dirty="0"/>
              <a:t>，但是最优解不是一个引向目标的动作序列．</a:t>
            </a:r>
            <a:endParaRPr lang="en-US" altLang="zh-CN" dirty="0"/>
          </a:p>
          <a:p>
            <a:r>
              <a:rPr lang="zh-CN" altLang="en-US" dirty="0"/>
              <a:t>游戏的最优解是一个帮助我们赢得比赛的策略</a:t>
            </a:r>
            <a:r>
              <a:rPr lang="en-US" altLang="zh-CN" dirty="0"/>
              <a:t>. </a:t>
            </a:r>
            <a:r>
              <a:rPr lang="zh-CN" altLang="en-US" dirty="0"/>
              <a:t>也就是说，如果对手做</a:t>
            </a:r>
            <a:r>
              <a:rPr lang="en-US" altLang="zh-CN" dirty="0"/>
              <a:t>A</a:t>
            </a:r>
            <a:r>
              <a:rPr lang="zh-CN" altLang="en-US" dirty="0"/>
              <a:t>操作，那么我们就做</a:t>
            </a:r>
            <a:r>
              <a:rPr lang="en-US" altLang="zh-CN" dirty="0"/>
              <a:t>A'</a:t>
            </a:r>
            <a:r>
              <a:rPr lang="zh-CN" altLang="en-US" dirty="0"/>
              <a:t>操作，对手做</a:t>
            </a:r>
            <a:r>
              <a:rPr lang="en-US" altLang="zh-CN" dirty="0"/>
              <a:t>B</a:t>
            </a:r>
            <a:r>
              <a:rPr lang="zh-CN" altLang="en-US" dirty="0"/>
              <a:t>操作，我们就相应地施行</a:t>
            </a:r>
            <a:r>
              <a:rPr lang="en-US" altLang="zh-CN" dirty="0"/>
              <a:t>B'</a:t>
            </a:r>
            <a:r>
              <a:rPr lang="zh-CN" altLang="en-US" dirty="0"/>
              <a:t>操作</a:t>
            </a:r>
            <a:r>
              <a:rPr lang="en-US" altLang="zh-CN" dirty="0"/>
              <a:t>,</a:t>
            </a:r>
            <a:r>
              <a:rPr lang="zh-CN" altLang="en-US" dirty="0"/>
              <a:t>如果对手做</a:t>
            </a:r>
            <a:r>
              <a:rPr lang="en-US" altLang="zh-CN" dirty="0"/>
              <a:t>C</a:t>
            </a:r>
            <a:r>
              <a:rPr lang="zh-CN" altLang="en-US" dirty="0"/>
              <a:t>操作，我们就做</a:t>
            </a:r>
            <a:r>
              <a:rPr lang="en-US" altLang="zh-CN" dirty="0"/>
              <a:t>C'</a:t>
            </a:r>
            <a:r>
              <a:rPr lang="zh-CN" altLang="en-US" dirty="0"/>
              <a:t>，等等</a:t>
            </a:r>
            <a:r>
              <a:rPr lang="en-US" altLang="zh-CN" dirty="0"/>
              <a:t>. </a:t>
            </a:r>
          </a:p>
          <a:p>
            <a:r>
              <a:rPr lang="zh-CN" altLang="en-US" dirty="0"/>
              <a:t>这种策略可以写成规则，好比下棋时候的口诀，但是它非常地枯燥</a:t>
            </a:r>
            <a:r>
              <a:rPr lang="en-US" altLang="zh-CN" dirty="0"/>
              <a:t>. </a:t>
            </a:r>
            <a:endParaRPr lang="zh-CN" altLang="en-US" dirty="0"/>
          </a:p>
        </p:txBody>
      </p:sp>
      <p:pic>
        <p:nvPicPr>
          <p:cNvPr id="5" name="图片 4" descr="图片包含 障子&#10;&#10;已生成高可信度的说明"/>
          <p:cNvPicPr>
            <a:picLocks noChangeAspect="1"/>
          </p:cNvPicPr>
          <p:nvPr/>
        </p:nvPicPr>
        <p:blipFill>
          <a:blip r:embed="rId2"/>
          <a:stretch>
            <a:fillRect/>
          </a:stretch>
        </p:blipFill>
        <p:spPr>
          <a:xfrm>
            <a:off x="8234400" y="3699619"/>
            <a:ext cx="2525741" cy="2541577"/>
          </a:xfrm>
          <a:prstGeom prst="rect">
            <a:avLst/>
          </a:prstGeom>
        </p:spPr>
      </p:pic>
      <p:pic>
        <p:nvPicPr>
          <p:cNvPr id="7" name="图片 6" descr="图片包含 文字, 照片&#10;&#10;已生成高可信度的说明"/>
          <p:cNvPicPr>
            <a:picLocks noChangeAspect="1"/>
          </p:cNvPicPr>
          <p:nvPr/>
        </p:nvPicPr>
        <p:blipFill>
          <a:blip r:embed="rId3"/>
          <a:stretch>
            <a:fillRect/>
          </a:stretch>
        </p:blipFill>
        <p:spPr>
          <a:xfrm>
            <a:off x="8234400" y="887422"/>
            <a:ext cx="2541578" cy="25415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a:t>
            </a:r>
            <a:r>
              <a:rPr lang="zh-CN" altLang="en-US" dirty="0"/>
              <a:t>剪枝</a:t>
            </a:r>
          </a:p>
        </p:txBody>
      </p:sp>
      <p:grpSp>
        <p:nvGrpSpPr>
          <p:cNvPr id="17" name="组合 16"/>
          <p:cNvGrpSpPr/>
          <p:nvPr/>
        </p:nvGrpSpPr>
        <p:grpSpPr>
          <a:xfrm>
            <a:off x="2592925" y="1441171"/>
            <a:ext cx="7246815" cy="3352802"/>
            <a:chOff x="2592925" y="1441171"/>
            <a:chExt cx="7246815" cy="3352802"/>
          </a:xfrm>
        </p:grpSpPr>
        <p:sp>
          <p:nvSpPr>
            <p:cNvPr id="4" name="等腰三角形 3"/>
            <p:cNvSpPr/>
            <p:nvPr/>
          </p:nvSpPr>
          <p:spPr>
            <a:xfrm>
              <a:off x="5787887" y="1441171"/>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 name="等腰三角形 4"/>
            <p:cNvSpPr/>
            <p:nvPr/>
          </p:nvSpPr>
          <p:spPr>
            <a:xfrm>
              <a:off x="2592925"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9230140" y="4257256"/>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8463637" y="4257257"/>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7732644" y="4257257"/>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6539948" y="4257258"/>
              <a:ext cx="609600" cy="536713"/>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a:off x="5780198" y="4257256"/>
              <a:ext cx="609600" cy="536713"/>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p:cNvSpPr/>
            <p:nvPr/>
          </p:nvSpPr>
          <p:spPr>
            <a:xfrm>
              <a:off x="5042452"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4006659"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299792"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5791200" y="3018184"/>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3299792" y="3018183"/>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等腰三角形 15"/>
            <p:cNvSpPr/>
            <p:nvPr/>
          </p:nvSpPr>
          <p:spPr>
            <a:xfrm rot="10800000">
              <a:off x="8463637" y="3018184"/>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3448878" y="3041370"/>
            <a:ext cx="317716" cy="369332"/>
          </a:xfrm>
          <a:prstGeom prst="rect">
            <a:avLst/>
          </a:prstGeom>
          <a:noFill/>
        </p:spPr>
        <p:txBody>
          <a:bodyPr wrap="none" rtlCol="0">
            <a:spAutoFit/>
          </a:bodyPr>
          <a:lstStyle/>
          <a:p>
            <a:r>
              <a:rPr lang="en-US" altLang="zh-CN" dirty="0"/>
              <a:t>B</a:t>
            </a:r>
            <a:endParaRPr lang="zh-CN" altLang="en-US" dirty="0"/>
          </a:p>
        </p:txBody>
      </p:sp>
      <p:sp>
        <p:nvSpPr>
          <p:cNvPr id="19" name="文本框 18"/>
          <p:cNvSpPr txBox="1"/>
          <p:nvPr/>
        </p:nvSpPr>
        <p:spPr>
          <a:xfrm>
            <a:off x="5933661" y="3011553"/>
            <a:ext cx="372218" cy="369332"/>
          </a:xfrm>
          <a:prstGeom prst="rect">
            <a:avLst/>
          </a:prstGeom>
          <a:noFill/>
        </p:spPr>
        <p:txBody>
          <a:bodyPr wrap="none" rtlCol="0">
            <a:spAutoFit/>
          </a:bodyPr>
          <a:lstStyle/>
          <a:p>
            <a:r>
              <a:rPr lang="en-US" altLang="zh-CN" dirty="0"/>
              <a:t>C</a:t>
            </a:r>
            <a:endParaRPr lang="zh-CN" altLang="en-US" dirty="0"/>
          </a:p>
        </p:txBody>
      </p:sp>
      <p:sp>
        <p:nvSpPr>
          <p:cNvPr id="20" name="文本框 19"/>
          <p:cNvSpPr txBox="1"/>
          <p:nvPr/>
        </p:nvSpPr>
        <p:spPr>
          <a:xfrm>
            <a:off x="8627165" y="3001615"/>
            <a:ext cx="356188" cy="369332"/>
          </a:xfrm>
          <a:prstGeom prst="rect">
            <a:avLst/>
          </a:prstGeom>
          <a:noFill/>
        </p:spPr>
        <p:txBody>
          <a:bodyPr wrap="none" rtlCol="0">
            <a:spAutoFit/>
          </a:bodyPr>
          <a:lstStyle/>
          <a:p>
            <a:r>
              <a:rPr lang="en-US" altLang="zh-CN" dirty="0"/>
              <a:t>D</a:t>
            </a:r>
            <a:endParaRPr lang="zh-CN" altLang="en-US" dirty="0"/>
          </a:p>
        </p:txBody>
      </p:sp>
      <p:cxnSp>
        <p:nvCxnSpPr>
          <p:cNvPr id="22" name="直接连接符 21"/>
          <p:cNvCxnSpPr>
            <a:stCxn id="4" idx="2"/>
            <a:endCxn id="15" idx="2"/>
          </p:cNvCxnSpPr>
          <p:nvPr/>
        </p:nvCxnSpPr>
        <p:spPr>
          <a:xfrm flipH="1">
            <a:off x="3909392" y="1977884"/>
            <a:ext cx="1878495" cy="1040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 idx="3"/>
            <a:endCxn id="19" idx="0"/>
          </p:cNvCxnSpPr>
          <p:nvPr/>
        </p:nvCxnSpPr>
        <p:spPr>
          <a:xfrm>
            <a:off x="6092687" y="1977884"/>
            <a:ext cx="27083" cy="1033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4"/>
            <a:endCxn id="16" idx="4"/>
          </p:cNvCxnSpPr>
          <p:nvPr/>
        </p:nvCxnSpPr>
        <p:spPr>
          <a:xfrm>
            <a:off x="6397487" y="1977884"/>
            <a:ext cx="2066150" cy="1040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6" idx="0"/>
            <a:endCxn id="7" idx="0"/>
          </p:cNvCxnSpPr>
          <p:nvPr/>
        </p:nvCxnSpPr>
        <p:spPr>
          <a:xfrm>
            <a:off x="8768437" y="3554897"/>
            <a:ext cx="0" cy="702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6" idx="0"/>
            <a:endCxn id="6" idx="0"/>
          </p:cNvCxnSpPr>
          <p:nvPr/>
        </p:nvCxnSpPr>
        <p:spPr>
          <a:xfrm>
            <a:off x="8768437" y="3554897"/>
            <a:ext cx="766503"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6" idx="0"/>
            <a:endCxn id="8" idx="0"/>
          </p:cNvCxnSpPr>
          <p:nvPr/>
        </p:nvCxnSpPr>
        <p:spPr>
          <a:xfrm flipH="1">
            <a:off x="8037444" y="3554897"/>
            <a:ext cx="730993" cy="702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4" idx="0"/>
            <a:endCxn id="9" idx="0"/>
          </p:cNvCxnSpPr>
          <p:nvPr/>
        </p:nvCxnSpPr>
        <p:spPr>
          <a:xfrm>
            <a:off x="6096000" y="3554897"/>
            <a:ext cx="748748" cy="702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4" idx="0"/>
            <a:endCxn id="10" idx="0"/>
          </p:cNvCxnSpPr>
          <p:nvPr/>
        </p:nvCxnSpPr>
        <p:spPr>
          <a:xfrm flipH="1">
            <a:off x="6084998" y="3554897"/>
            <a:ext cx="11002"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4" idx="0"/>
            <a:endCxn id="11" idx="0"/>
          </p:cNvCxnSpPr>
          <p:nvPr/>
        </p:nvCxnSpPr>
        <p:spPr>
          <a:xfrm flipH="1">
            <a:off x="5347252" y="3554897"/>
            <a:ext cx="748748" cy="702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5" idx="0"/>
            <a:endCxn id="12" idx="0"/>
          </p:cNvCxnSpPr>
          <p:nvPr/>
        </p:nvCxnSpPr>
        <p:spPr>
          <a:xfrm>
            <a:off x="3604592" y="3554896"/>
            <a:ext cx="706867" cy="70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5" idx="0"/>
            <a:endCxn id="13" idx="0"/>
          </p:cNvCxnSpPr>
          <p:nvPr/>
        </p:nvCxnSpPr>
        <p:spPr>
          <a:xfrm>
            <a:off x="3604592" y="3554896"/>
            <a:ext cx="0" cy="70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5" idx="0"/>
            <a:endCxn id="5" idx="0"/>
          </p:cNvCxnSpPr>
          <p:nvPr/>
        </p:nvCxnSpPr>
        <p:spPr>
          <a:xfrm flipH="1">
            <a:off x="2897725" y="3554896"/>
            <a:ext cx="706867" cy="70236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496339" y="1510747"/>
            <a:ext cx="312906" cy="369332"/>
          </a:xfrm>
          <a:prstGeom prst="rect">
            <a:avLst/>
          </a:prstGeom>
          <a:noFill/>
        </p:spPr>
        <p:txBody>
          <a:bodyPr wrap="none" rtlCol="0">
            <a:spAutoFit/>
          </a:bodyPr>
          <a:lstStyle/>
          <a:p>
            <a:r>
              <a:rPr lang="en-US" altLang="zh-CN" dirty="0"/>
              <a:t>3</a:t>
            </a:r>
            <a:endParaRPr lang="zh-CN" altLang="en-US" dirty="0"/>
          </a:p>
        </p:txBody>
      </p:sp>
      <p:sp>
        <p:nvSpPr>
          <p:cNvPr id="46" name="文本框 45"/>
          <p:cNvSpPr txBox="1"/>
          <p:nvPr/>
        </p:nvSpPr>
        <p:spPr>
          <a:xfrm>
            <a:off x="3064574" y="3084442"/>
            <a:ext cx="312906" cy="369332"/>
          </a:xfrm>
          <a:prstGeom prst="rect">
            <a:avLst/>
          </a:prstGeom>
          <a:noFill/>
        </p:spPr>
        <p:txBody>
          <a:bodyPr wrap="none" rtlCol="0">
            <a:spAutoFit/>
          </a:bodyPr>
          <a:lstStyle/>
          <a:p>
            <a:r>
              <a:rPr lang="en-US" altLang="zh-CN" dirty="0"/>
              <a:t>3</a:t>
            </a:r>
            <a:endParaRPr lang="zh-CN" altLang="en-US" dirty="0"/>
          </a:p>
        </p:txBody>
      </p:sp>
      <p:sp>
        <p:nvSpPr>
          <p:cNvPr id="47" name="文本框 46"/>
          <p:cNvSpPr txBox="1"/>
          <p:nvPr/>
        </p:nvSpPr>
        <p:spPr>
          <a:xfrm>
            <a:off x="5347252" y="3037195"/>
            <a:ext cx="312906" cy="369332"/>
          </a:xfrm>
          <a:prstGeom prst="rect">
            <a:avLst/>
          </a:prstGeom>
          <a:noFill/>
        </p:spPr>
        <p:txBody>
          <a:bodyPr wrap="none" rtlCol="0">
            <a:spAutoFit/>
          </a:bodyPr>
          <a:lstStyle/>
          <a:p>
            <a:r>
              <a:rPr lang="en-US" altLang="zh-CN" dirty="0"/>
              <a:t>2</a:t>
            </a:r>
            <a:endParaRPr lang="zh-CN" altLang="en-US" dirty="0"/>
          </a:p>
        </p:txBody>
      </p:sp>
      <p:sp>
        <p:nvSpPr>
          <p:cNvPr id="48" name="文本框 47"/>
          <p:cNvSpPr txBox="1"/>
          <p:nvPr/>
        </p:nvSpPr>
        <p:spPr>
          <a:xfrm>
            <a:off x="8173274" y="3040510"/>
            <a:ext cx="312906" cy="369332"/>
          </a:xfrm>
          <a:prstGeom prst="rect">
            <a:avLst/>
          </a:prstGeom>
          <a:noFill/>
        </p:spPr>
        <p:txBody>
          <a:bodyPr wrap="none" rtlCol="0">
            <a:spAutoFit/>
          </a:bodyPr>
          <a:lstStyle/>
          <a:p>
            <a:r>
              <a:rPr lang="en-US" altLang="zh-CN" dirty="0"/>
              <a:t>2</a:t>
            </a:r>
            <a:endParaRPr lang="zh-CN" altLang="en-US" dirty="0"/>
          </a:p>
        </p:txBody>
      </p:sp>
      <p:sp>
        <p:nvSpPr>
          <p:cNvPr id="49" name="文本框 48"/>
          <p:cNvSpPr txBox="1"/>
          <p:nvPr/>
        </p:nvSpPr>
        <p:spPr>
          <a:xfrm>
            <a:off x="2703443" y="4850298"/>
            <a:ext cx="312906" cy="369332"/>
          </a:xfrm>
          <a:prstGeom prst="rect">
            <a:avLst/>
          </a:prstGeom>
          <a:noFill/>
        </p:spPr>
        <p:txBody>
          <a:bodyPr wrap="none" rtlCol="0">
            <a:spAutoFit/>
          </a:bodyPr>
          <a:lstStyle/>
          <a:p>
            <a:r>
              <a:rPr lang="en-US" altLang="zh-CN" dirty="0"/>
              <a:t>3</a:t>
            </a:r>
            <a:endParaRPr lang="zh-CN" altLang="en-US" dirty="0"/>
          </a:p>
        </p:txBody>
      </p:sp>
      <p:sp>
        <p:nvSpPr>
          <p:cNvPr id="50" name="文本框 49"/>
          <p:cNvSpPr txBox="1"/>
          <p:nvPr/>
        </p:nvSpPr>
        <p:spPr>
          <a:xfrm>
            <a:off x="3377480" y="4850295"/>
            <a:ext cx="441146" cy="369332"/>
          </a:xfrm>
          <a:prstGeom prst="rect">
            <a:avLst/>
          </a:prstGeom>
          <a:noFill/>
        </p:spPr>
        <p:txBody>
          <a:bodyPr wrap="none" rtlCol="0">
            <a:spAutoFit/>
          </a:bodyPr>
          <a:lstStyle/>
          <a:p>
            <a:r>
              <a:rPr lang="en-US" altLang="zh-CN" dirty="0"/>
              <a:t>12</a:t>
            </a:r>
            <a:endParaRPr lang="zh-CN" altLang="en-US" dirty="0"/>
          </a:p>
        </p:txBody>
      </p:sp>
      <p:sp>
        <p:nvSpPr>
          <p:cNvPr id="51" name="文本框 50"/>
          <p:cNvSpPr txBox="1"/>
          <p:nvPr/>
        </p:nvSpPr>
        <p:spPr>
          <a:xfrm>
            <a:off x="4174435" y="4865998"/>
            <a:ext cx="312906" cy="369332"/>
          </a:xfrm>
          <a:prstGeom prst="rect">
            <a:avLst/>
          </a:prstGeom>
          <a:noFill/>
        </p:spPr>
        <p:txBody>
          <a:bodyPr wrap="none" rtlCol="0">
            <a:spAutoFit/>
          </a:bodyPr>
          <a:lstStyle/>
          <a:p>
            <a:r>
              <a:rPr lang="en-US" altLang="zh-CN" dirty="0"/>
              <a:t>8</a:t>
            </a:r>
            <a:endParaRPr lang="zh-CN" altLang="en-US" dirty="0"/>
          </a:p>
        </p:txBody>
      </p:sp>
      <p:sp>
        <p:nvSpPr>
          <p:cNvPr id="52" name="文本框 51"/>
          <p:cNvSpPr txBox="1"/>
          <p:nvPr/>
        </p:nvSpPr>
        <p:spPr>
          <a:xfrm>
            <a:off x="5168348" y="4871762"/>
            <a:ext cx="312906" cy="369332"/>
          </a:xfrm>
          <a:prstGeom prst="rect">
            <a:avLst/>
          </a:prstGeom>
          <a:noFill/>
        </p:spPr>
        <p:txBody>
          <a:bodyPr wrap="none" rtlCol="0">
            <a:spAutoFit/>
          </a:bodyPr>
          <a:lstStyle/>
          <a:p>
            <a:r>
              <a:rPr lang="en-US" altLang="zh-CN" dirty="0"/>
              <a:t>2</a:t>
            </a:r>
            <a:endParaRPr lang="zh-CN" altLang="en-US" dirty="0"/>
          </a:p>
        </p:txBody>
      </p:sp>
      <p:sp>
        <p:nvSpPr>
          <p:cNvPr id="53" name="文本框 52"/>
          <p:cNvSpPr txBox="1"/>
          <p:nvPr/>
        </p:nvSpPr>
        <p:spPr>
          <a:xfrm>
            <a:off x="5933661" y="4856059"/>
            <a:ext cx="312906" cy="369332"/>
          </a:xfrm>
          <a:prstGeom prst="rect">
            <a:avLst/>
          </a:prstGeom>
          <a:noFill/>
        </p:spPr>
        <p:txBody>
          <a:bodyPr wrap="none" rtlCol="0">
            <a:spAutoFit/>
          </a:bodyPr>
          <a:lstStyle/>
          <a:p>
            <a:r>
              <a:rPr lang="en-US" altLang="zh-CN" dirty="0"/>
              <a:t>4</a:t>
            </a:r>
            <a:endParaRPr lang="zh-CN" altLang="en-US" dirty="0"/>
          </a:p>
        </p:txBody>
      </p:sp>
      <p:sp>
        <p:nvSpPr>
          <p:cNvPr id="54" name="文本框 53"/>
          <p:cNvSpPr txBox="1"/>
          <p:nvPr/>
        </p:nvSpPr>
        <p:spPr>
          <a:xfrm>
            <a:off x="6698974" y="4881701"/>
            <a:ext cx="312906" cy="369332"/>
          </a:xfrm>
          <a:prstGeom prst="rect">
            <a:avLst/>
          </a:prstGeom>
          <a:noFill/>
        </p:spPr>
        <p:txBody>
          <a:bodyPr wrap="none" rtlCol="0">
            <a:spAutoFit/>
          </a:bodyPr>
          <a:lstStyle/>
          <a:p>
            <a:r>
              <a:rPr lang="en-US" altLang="zh-CN" dirty="0"/>
              <a:t>6</a:t>
            </a:r>
            <a:endParaRPr lang="zh-CN" altLang="en-US" dirty="0"/>
          </a:p>
        </p:txBody>
      </p:sp>
      <p:sp>
        <p:nvSpPr>
          <p:cNvPr id="55" name="文本框 54"/>
          <p:cNvSpPr txBox="1"/>
          <p:nvPr/>
        </p:nvSpPr>
        <p:spPr>
          <a:xfrm>
            <a:off x="7822096" y="4846120"/>
            <a:ext cx="441146" cy="369332"/>
          </a:xfrm>
          <a:prstGeom prst="rect">
            <a:avLst/>
          </a:prstGeom>
          <a:noFill/>
        </p:spPr>
        <p:txBody>
          <a:bodyPr wrap="none" rtlCol="0">
            <a:spAutoFit/>
          </a:bodyPr>
          <a:lstStyle/>
          <a:p>
            <a:r>
              <a:rPr lang="en-US" altLang="zh-CN" dirty="0"/>
              <a:t>14</a:t>
            </a:r>
            <a:endParaRPr lang="zh-CN" altLang="en-US" dirty="0"/>
          </a:p>
        </p:txBody>
      </p:sp>
      <p:sp>
        <p:nvSpPr>
          <p:cNvPr id="56" name="文本框 55"/>
          <p:cNvSpPr txBox="1"/>
          <p:nvPr/>
        </p:nvSpPr>
        <p:spPr>
          <a:xfrm>
            <a:off x="8627165" y="4861822"/>
            <a:ext cx="312906" cy="369332"/>
          </a:xfrm>
          <a:prstGeom prst="rect">
            <a:avLst/>
          </a:prstGeom>
          <a:noFill/>
        </p:spPr>
        <p:txBody>
          <a:bodyPr wrap="none" rtlCol="0">
            <a:spAutoFit/>
          </a:bodyPr>
          <a:lstStyle/>
          <a:p>
            <a:r>
              <a:rPr lang="en-US" altLang="zh-CN" dirty="0"/>
              <a:t>5</a:t>
            </a:r>
            <a:endParaRPr lang="zh-CN" altLang="en-US" dirty="0"/>
          </a:p>
        </p:txBody>
      </p:sp>
      <p:sp>
        <p:nvSpPr>
          <p:cNvPr id="57" name="文本框 56"/>
          <p:cNvSpPr txBox="1"/>
          <p:nvPr/>
        </p:nvSpPr>
        <p:spPr>
          <a:xfrm>
            <a:off x="9422296" y="4871762"/>
            <a:ext cx="312906" cy="369332"/>
          </a:xfrm>
          <a:prstGeom prst="rect">
            <a:avLst/>
          </a:prstGeom>
          <a:noFill/>
        </p:spPr>
        <p:txBody>
          <a:bodyPr wrap="none" rtlCol="0">
            <a:spAutoFit/>
          </a:bodyPr>
          <a:lstStyle/>
          <a:p>
            <a:r>
              <a:rPr lang="en-US" altLang="zh-CN" dirty="0"/>
              <a:t>2</a:t>
            </a:r>
            <a:endParaRPr lang="zh-CN" altLang="en-US" dirty="0"/>
          </a:p>
        </p:txBody>
      </p:sp>
      <p:sp>
        <p:nvSpPr>
          <p:cNvPr id="58" name="文本框 57"/>
          <p:cNvSpPr txBox="1"/>
          <p:nvPr/>
        </p:nvSpPr>
        <p:spPr>
          <a:xfrm>
            <a:off x="4258455" y="2315817"/>
            <a:ext cx="470000" cy="369332"/>
          </a:xfrm>
          <a:prstGeom prst="rect">
            <a:avLst/>
          </a:prstGeom>
          <a:noFill/>
        </p:spPr>
        <p:txBody>
          <a:bodyPr wrap="none" rtlCol="0">
            <a:spAutoFit/>
          </a:bodyPr>
          <a:lstStyle/>
          <a:p>
            <a:r>
              <a:rPr lang="en-US" altLang="zh-CN" dirty="0"/>
              <a:t>a1</a:t>
            </a:r>
            <a:endParaRPr lang="zh-CN" altLang="en-US" dirty="0"/>
          </a:p>
        </p:txBody>
      </p:sp>
      <p:sp>
        <p:nvSpPr>
          <p:cNvPr id="59" name="文本框 58"/>
          <p:cNvSpPr txBox="1"/>
          <p:nvPr/>
        </p:nvSpPr>
        <p:spPr>
          <a:xfrm>
            <a:off x="5675247" y="2325755"/>
            <a:ext cx="470000" cy="369332"/>
          </a:xfrm>
          <a:prstGeom prst="rect">
            <a:avLst/>
          </a:prstGeom>
          <a:noFill/>
        </p:spPr>
        <p:txBody>
          <a:bodyPr wrap="none" rtlCol="0">
            <a:spAutoFit/>
          </a:bodyPr>
          <a:lstStyle/>
          <a:p>
            <a:r>
              <a:rPr lang="en-US" altLang="zh-CN" dirty="0"/>
              <a:t>a2</a:t>
            </a:r>
            <a:endParaRPr lang="zh-CN" altLang="en-US" dirty="0"/>
          </a:p>
        </p:txBody>
      </p:sp>
      <p:sp>
        <p:nvSpPr>
          <p:cNvPr id="60" name="文本框 59"/>
          <p:cNvSpPr txBox="1"/>
          <p:nvPr/>
        </p:nvSpPr>
        <p:spPr>
          <a:xfrm>
            <a:off x="7533858" y="2276061"/>
            <a:ext cx="470000" cy="369332"/>
          </a:xfrm>
          <a:prstGeom prst="rect">
            <a:avLst/>
          </a:prstGeom>
          <a:noFill/>
        </p:spPr>
        <p:txBody>
          <a:bodyPr wrap="none" rtlCol="0">
            <a:spAutoFit/>
          </a:bodyPr>
          <a:lstStyle/>
          <a:p>
            <a:r>
              <a:rPr lang="en-US" altLang="zh-CN" dirty="0"/>
              <a:t>a3</a:t>
            </a:r>
            <a:endParaRPr lang="zh-CN" altLang="en-US" dirty="0"/>
          </a:p>
        </p:txBody>
      </p:sp>
      <p:sp>
        <p:nvSpPr>
          <p:cNvPr id="61" name="文本框 60"/>
          <p:cNvSpPr txBox="1"/>
          <p:nvPr/>
        </p:nvSpPr>
        <p:spPr>
          <a:xfrm>
            <a:off x="2629372" y="3687417"/>
            <a:ext cx="470000" cy="369332"/>
          </a:xfrm>
          <a:prstGeom prst="rect">
            <a:avLst/>
          </a:prstGeom>
          <a:noFill/>
        </p:spPr>
        <p:txBody>
          <a:bodyPr wrap="none" rtlCol="0">
            <a:spAutoFit/>
          </a:bodyPr>
          <a:lstStyle/>
          <a:p>
            <a:r>
              <a:rPr lang="en-US" altLang="zh-CN" dirty="0"/>
              <a:t>b1</a:t>
            </a:r>
            <a:endParaRPr lang="zh-CN" altLang="en-US" dirty="0"/>
          </a:p>
        </p:txBody>
      </p:sp>
      <p:sp>
        <p:nvSpPr>
          <p:cNvPr id="62" name="文本框 61"/>
          <p:cNvSpPr txBox="1"/>
          <p:nvPr/>
        </p:nvSpPr>
        <p:spPr>
          <a:xfrm>
            <a:off x="3229033" y="3839817"/>
            <a:ext cx="470000" cy="369332"/>
          </a:xfrm>
          <a:prstGeom prst="rect">
            <a:avLst/>
          </a:prstGeom>
          <a:noFill/>
        </p:spPr>
        <p:txBody>
          <a:bodyPr wrap="none" rtlCol="0">
            <a:spAutoFit/>
          </a:bodyPr>
          <a:lstStyle/>
          <a:p>
            <a:r>
              <a:rPr lang="en-US" altLang="zh-CN" dirty="0"/>
              <a:t>b2</a:t>
            </a:r>
            <a:endParaRPr lang="zh-CN" altLang="en-US" dirty="0"/>
          </a:p>
        </p:txBody>
      </p:sp>
      <p:sp>
        <p:nvSpPr>
          <p:cNvPr id="63" name="文本框 62"/>
          <p:cNvSpPr txBox="1"/>
          <p:nvPr/>
        </p:nvSpPr>
        <p:spPr>
          <a:xfrm>
            <a:off x="4047354" y="3733802"/>
            <a:ext cx="470000" cy="369332"/>
          </a:xfrm>
          <a:prstGeom prst="rect">
            <a:avLst/>
          </a:prstGeom>
          <a:noFill/>
        </p:spPr>
        <p:txBody>
          <a:bodyPr wrap="none" rtlCol="0">
            <a:spAutoFit/>
          </a:bodyPr>
          <a:lstStyle/>
          <a:p>
            <a:r>
              <a:rPr lang="en-US" altLang="zh-CN" dirty="0"/>
              <a:t>b3</a:t>
            </a:r>
            <a:endParaRPr lang="zh-CN" altLang="en-US" dirty="0"/>
          </a:p>
        </p:txBody>
      </p:sp>
      <p:sp>
        <p:nvSpPr>
          <p:cNvPr id="64" name="文本框 63"/>
          <p:cNvSpPr txBox="1"/>
          <p:nvPr/>
        </p:nvSpPr>
        <p:spPr>
          <a:xfrm>
            <a:off x="5282474" y="3679930"/>
            <a:ext cx="461986" cy="369332"/>
          </a:xfrm>
          <a:prstGeom prst="rect">
            <a:avLst/>
          </a:prstGeom>
          <a:noFill/>
        </p:spPr>
        <p:txBody>
          <a:bodyPr wrap="none" rtlCol="0">
            <a:spAutoFit/>
          </a:bodyPr>
          <a:lstStyle/>
          <a:p>
            <a:r>
              <a:rPr lang="en-US" altLang="zh-CN" dirty="0"/>
              <a:t>c1</a:t>
            </a:r>
            <a:endParaRPr lang="zh-CN" altLang="en-US" dirty="0"/>
          </a:p>
        </p:txBody>
      </p:sp>
      <p:sp>
        <p:nvSpPr>
          <p:cNvPr id="65" name="文本框 64"/>
          <p:cNvSpPr txBox="1"/>
          <p:nvPr/>
        </p:nvSpPr>
        <p:spPr>
          <a:xfrm>
            <a:off x="5742986" y="3832330"/>
            <a:ext cx="461986" cy="369332"/>
          </a:xfrm>
          <a:prstGeom prst="rect">
            <a:avLst/>
          </a:prstGeom>
          <a:noFill/>
        </p:spPr>
        <p:txBody>
          <a:bodyPr wrap="none" rtlCol="0">
            <a:spAutoFit/>
          </a:bodyPr>
          <a:lstStyle/>
          <a:p>
            <a:r>
              <a:rPr lang="en-US" altLang="zh-CN" dirty="0"/>
              <a:t>c2</a:t>
            </a:r>
            <a:endParaRPr lang="zh-CN" altLang="en-US" dirty="0"/>
          </a:p>
        </p:txBody>
      </p:sp>
      <p:sp>
        <p:nvSpPr>
          <p:cNvPr id="66" name="文本框 65"/>
          <p:cNvSpPr txBox="1"/>
          <p:nvPr/>
        </p:nvSpPr>
        <p:spPr>
          <a:xfrm>
            <a:off x="6471855" y="3676618"/>
            <a:ext cx="461986" cy="369332"/>
          </a:xfrm>
          <a:prstGeom prst="rect">
            <a:avLst/>
          </a:prstGeom>
          <a:noFill/>
        </p:spPr>
        <p:txBody>
          <a:bodyPr wrap="none" rtlCol="0">
            <a:spAutoFit/>
          </a:bodyPr>
          <a:lstStyle/>
          <a:p>
            <a:r>
              <a:rPr lang="en-US" altLang="zh-CN" dirty="0"/>
              <a:t>c3</a:t>
            </a:r>
            <a:endParaRPr lang="zh-CN" altLang="en-US" dirty="0"/>
          </a:p>
        </p:txBody>
      </p:sp>
      <p:sp>
        <p:nvSpPr>
          <p:cNvPr id="67" name="文本框 66"/>
          <p:cNvSpPr txBox="1"/>
          <p:nvPr/>
        </p:nvSpPr>
        <p:spPr>
          <a:xfrm>
            <a:off x="7984433" y="3677478"/>
            <a:ext cx="471604" cy="369332"/>
          </a:xfrm>
          <a:prstGeom prst="rect">
            <a:avLst/>
          </a:prstGeom>
          <a:noFill/>
        </p:spPr>
        <p:txBody>
          <a:bodyPr wrap="none" rtlCol="0">
            <a:spAutoFit/>
          </a:bodyPr>
          <a:lstStyle/>
          <a:p>
            <a:r>
              <a:rPr lang="en-US" altLang="zh-CN" dirty="0"/>
              <a:t>d1</a:t>
            </a:r>
            <a:endParaRPr lang="zh-CN" altLang="en-US" dirty="0"/>
          </a:p>
        </p:txBody>
      </p:sp>
      <p:sp>
        <p:nvSpPr>
          <p:cNvPr id="68" name="文本框 67"/>
          <p:cNvSpPr txBox="1"/>
          <p:nvPr/>
        </p:nvSpPr>
        <p:spPr>
          <a:xfrm>
            <a:off x="8415128" y="3819939"/>
            <a:ext cx="471604" cy="369332"/>
          </a:xfrm>
          <a:prstGeom prst="rect">
            <a:avLst/>
          </a:prstGeom>
          <a:noFill/>
        </p:spPr>
        <p:txBody>
          <a:bodyPr wrap="none" rtlCol="0">
            <a:spAutoFit/>
          </a:bodyPr>
          <a:lstStyle/>
          <a:p>
            <a:r>
              <a:rPr lang="en-US" altLang="zh-CN" dirty="0"/>
              <a:t>d2</a:t>
            </a:r>
            <a:endParaRPr lang="zh-CN" altLang="en-US" dirty="0"/>
          </a:p>
        </p:txBody>
      </p:sp>
      <p:sp>
        <p:nvSpPr>
          <p:cNvPr id="69" name="文本框 68"/>
          <p:cNvSpPr txBox="1"/>
          <p:nvPr/>
        </p:nvSpPr>
        <p:spPr>
          <a:xfrm>
            <a:off x="9193695" y="3694047"/>
            <a:ext cx="471604" cy="369332"/>
          </a:xfrm>
          <a:prstGeom prst="rect">
            <a:avLst/>
          </a:prstGeom>
          <a:noFill/>
        </p:spPr>
        <p:txBody>
          <a:bodyPr wrap="none" rtlCol="0">
            <a:spAutoFit/>
          </a:bodyPr>
          <a:lstStyle/>
          <a:p>
            <a:r>
              <a:rPr lang="en-US" altLang="zh-CN" dirty="0"/>
              <a:t>d3</a:t>
            </a:r>
            <a:endParaRPr lang="zh-CN" altLang="en-US" dirty="0"/>
          </a:p>
        </p:txBody>
      </p:sp>
      <p:sp>
        <p:nvSpPr>
          <p:cNvPr id="70" name="文本框 69"/>
          <p:cNvSpPr txBox="1"/>
          <p:nvPr/>
        </p:nvSpPr>
        <p:spPr>
          <a:xfrm>
            <a:off x="1714968" y="1621663"/>
            <a:ext cx="708848" cy="369332"/>
          </a:xfrm>
          <a:prstGeom prst="rect">
            <a:avLst/>
          </a:prstGeom>
          <a:noFill/>
        </p:spPr>
        <p:txBody>
          <a:bodyPr wrap="none" rtlCol="0">
            <a:spAutoFit/>
          </a:bodyPr>
          <a:lstStyle/>
          <a:p>
            <a:r>
              <a:rPr lang="en-US" altLang="zh-CN" dirty="0"/>
              <a:t>MAX</a:t>
            </a:r>
            <a:endParaRPr lang="zh-CN" altLang="en-US" dirty="0"/>
          </a:p>
        </p:txBody>
      </p:sp>
      <p:sp>
        <p:nvSpPr>
          <p:cNvPr id="71" name="文本框 70"/>
          <p:cNvSpPr txBox="1"/>
          <p:nvPr/>
        </p:nvSpPr>
        <p:spPr>
          <a:xfrm>
            <a:off x="1808923" y="3013136"/>
            <a:ext cx="620683" cy="369332"/>
          </a:xfrm>
          <a:prstGeom prst="rect">
            <a:avLst/>
          </a:prstGeom>
          <a:noFill/>
        </p:spPr>
        <p:txBody>
          <a:bodyPr wrap="none" rtlCol="0">
            <a:spAutoFit/>
          </a:bodyPr>
          <a:lstStyle/>
          <a:p>
            <a:r>
              <a:rPr lang="en-US" altLang="zh-CN" dirty="0"/>
              <a:t>MIN</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5122652" cy="1259894"/>
          </a:xfrm>
        </p:spPr>
        <p:txBody>
          <a:bodyPr>
            <a:normAutofit/>
          </a:bodyPr>
          <a:lstStyle/>
          <a:p>
            <a:r>
              <a:rPr lang="zh-CN" altLang="en-US" dirty="0"/>
              <a:t>对抗搜索的例子</a:t>
            </a:r>
            <a:r>
              <a:rPr lang="en-US" altLang="zh-CN" dirty="0"/>
              <a:t>:</a:t>
            </a:r>
            <a:br>
              <a:rPr lang="en-US" altLang="zh-CN" dirty="0"/>
            </a:br>
            <a:r>
              <a:rPr lang="en-US" altLang="zh-CN" dirty="0"/>
              <a:t>2048-Puzzle</a:t>
            </a:r>
            <a:endParaRPr lang="zh-CN" altLang="en-US" dirty="0"/>
          </a:p>
        </p:txBody>
      </p:sp>
      <p:sp>
        <p:nvSpPr>
          <p:cNvPr id="12" name="Rectangle 1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p:cNvSpPr>
            <a:spLocks noGrp="1"/>
          </p:cNvSpPr>
          <p:nvPr>
            <p:ph idx="1"/>
          </p:nvPr>
        </p:nvSpPr>
        <p:spPr>
          <a:xfrm>
            <a:off x="649225" y="2133600"/>
            <a:ext cx="5122652" cy="3759253"/>
          </a:xfrm>
        </p:spPr>
        <p:txBody>
          <a:bodyPr>
            <a:normAutofit/>
          </a:bodyPr>
          <a:lstStyle/>
          <a:p>
            <a:r>
              <a:rPr lang="en-US" altLang="zh-CN" dirty="0">
                <a:hlinkClick r:id="rId2"/>
              </a:rPr>
              <a:t>http://gabrielecirulli.github.io/2048</a:t>
            </a:r>
            <a:endParaRPr lang="en-US" altLang="zh-CN" dirty="0"/>
          </a:p>
          <a:p>
            <a:pPr marL="0" indent="0">
              <a:buNone/>
            </a:pPr>
            <a:endParaRPr lang="zh-CN" altLang="en-US" dirty="0"/>
          </a:p>
        </p:txBody>
      </p:sp>
      <p:pic>
        <p:nvPicPr>
          <p:cNvPr id="5" name="图片 4" descr="图片包含 电子产品, 计算器, 天空&#10;&#10;已生成极高可信度的说明"/>
          <p:cNvPicPr>
            <a:picLocks noChangeAspect="1"/>
          </p:cNvPicPr>
          <p:nvPr/>
        </p:nvPicPr>
        <p:blipFill>
          <a:blip r:embed="rId3"/>
          <a:stretch>
            <a:fillRect/>
          </a:stretch>
        </p:blipFill>
        <p:spPr>
          <a:xfrm>
            <a:off x="6646474" y="645106"/>
            <a:ext cx="4342511" cy="5247747"/>
          </a:xfrm>
          <a:prstGeom prst="rect">
            <a:avLst/>
          </a:prstGeom>
        </p:spPr>
      </p:pic>
      <p:sp>
        <p:nvSpPr>
          <p:cNvPr id="14" name="Freeform 12"/>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2.3 </a:t>
            </a:r>
            <a:r>
              <a:rPr lang="zh-CN" altLang="en-US" b="1" dirty="0"/>
              <a:t>机器学习</a:t>
            </a:r>
          </a:p>
        </p:txBody>
      </p:sp>
      <p:sp>
        <p:nvSpPr>
          <p:cNvPr id="3" name="内容占位符 2"/>
          <p:cNvSpPr>
            <a:spLocks noGrp="1"/>
          </p:cNvSpPr>
          <p:nvPr>
            <p:ph idx="1"/>
          </p:nvPr>
        </p:nvSpPr>
        <p:spPr/>
        <p:txBody>
          <a:bodyPr/>
          <a:lstStyle/>
          <a:p>
            <a:r>
              <a:rPr lang="zh-CN" altLang="en-US" dirty="0"/>
              <a:t>机器学习是一门关于从数据中提取知识的学问</a:t>
            </a:r>
            <a:r>
              <a:rPr lang="en-US" altLang="zh-CN" dirty="0"/>
              <a:t> (</a:t>
            </a:r>
            <a:r>
              <a:rPr lang="zh-CN" altLang="en-US" dirty="0"/>
              <a:t>统计学习</a:t>
            </a:r>
            <a:r>
              <a:rPr lang="en-US" altLang="zh-CN" dirty="0"/>
              <a:t>). </a:t>
            </a:r>
            <a:r>
              <a:rPr lang="zh-CN" altLang="en-US" dirty="0"/>
              <a:t>它是当今</a:t>
            </a:r>
            <a:r>
              <a:rPr lang="en-US" altLang="zh-CN" dirty="0"/>
              <a:t>AI</a:t>
            </a:r>
            <a:r>
              <a:rPr lang="zh-CN" altLang="en-US" dirty="0"/>
              <a:t>的必然趋势．</a:t>
            </a:r>
            <a:endParaRPr lang="en-US" altLang="zh-CN" dirty="0"/>
          </a:p>
          <a:p>
            <a:r>
              <a:rPr lang="zh-CN" altLang="en-US" dirty="0"/>
              <a:t>机器学习是关于如何创建能从数据和观测中提高我们的经验的计算机程序 </a:t>
            </a:r>
            <a:r>
              <a:rPr lang="en-US" altLang="zh-CN" dirty="0"/>
              <a:t>(Tom Riccio).</a:t>
            </a:r>
            <a:r>
              <a:rPr lang="zh-CN" altLang="en-US" dirty="0"/>
              <a:t>　</a:t>
            </a:r>
            <a:endParaRPr lang="en-US" altLang="zh-CN" dirty="0"/>
          </a:p>
          <a:p>
            <a:r>
              <a:rPr lang="zh-CN" altLang="en-US" dirty="0"/>
              <a:t>你想要能教计算机如何学习并如何提高经验．这是机器学习之核心．</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机器学习的用途</a:t>
            </a:r>
            <a:r>
              <a:rPr lang="en-US" altLang="zh-CN" dirty="0"/>
              <a:t>(</a:t>
            </a:r>
            <a:r>
              <a:rPr lang="zh-CN" altLang="en-US" dirty="0"/>
              <a:t>一</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电影的自动推荐</a:t>
            </a:r>
            <a:endParaRPr lang="en-US" altLang="zh-CN" dirty="0"/>
          </a:p>
          <a:p>
            <a:r>
              <a:rPr lang="zh-CN" altLang="en-US" dirty="0"/>
              <a:t>商品</a:t>
            </a:r>
            <a:r>
              <a:rPr lang="en-US" altLang="zh-CN" dirty="0"/>
              <a:t>(</a:t>
            </a:r>
            <a:r>
              <a:rPr lang="zh-CN" altLang="en-US" dirty="0"/>
              <a:t>如食物的自动推荐</a:t>
            </a:r>
            <a:r>
              <a:rPr lang="en-US" altLang="zh-CN" dirty="0"/>
              <a:t>)</a:t>
            </a:r>
          </a:p>
          <a:p>
            <a:r>
              <a:rPr lang="zh-CN" altLang="en-US" dirty="0"/>
              <a:t>个性化电台</a:t>
            </a:r>
            <a:endParaRPr lang="en-US" altLang="zh-CN" dirty="0"/>
          </a:p>
          <a:p>
            <a:r>
              <a:rPr lang="zh-CN" altLang="en-US" dirty="0"/>
              <a:t>在你的照片中识别出你认识的人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机器学习的用途</a:t>
            </a:r>
            <a:r>
              <a:rPr lang="en-US" altLang="zh-CN" dirty="0"/>
              <a:t>(</a:t>
            </a:r>
            <a:r>
              <a:rPr lang="zh-CN" altLang="en-US" dirty="0"/>
              <a:t>二</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人们把机器学习算法应用到材料科学来研究材料的</a:t>
            </a:r>
            <a:r>
              <a:rPr lang="en-US" altLang="zh-CN" dirty="0"/>
              <a:t>"</a:t>
            </a:r>
            <a:r>
              <a:rPr lang="zh-CN" altLang="en-US" dirty="0"/>
              <a:t>结构</a:t>
            </a:r>
            <a:r>
              <a:rPr lang="en-US" altLang="zh-CN" dirty="0"/>
              <a:t>--</a:t>
            </a:r>
            <a:r>
              <a:rPr lang="zh-CN" altLang="en-US" dirty="0"/>
              <a:t>功能</a:t>
            </a:r>
            <a:r>
              <a:rPr lang="en-US" altLang="zh-CN" dirty="0"/>
              <a:t>"</a:t>
            </a:r>
            <a:r>
              <a:rPr lang="zh-CN" altLang="en-US" dirty="0"/>
              <a:t>对应关系</a:t>
            </a:r>
            <a:r>
              <a:rPr lang="en-US" altLang="zh-CN" dirty="0"/>
              <a:t>;</a:t>
            </a:r>
          </a:p>
          <a:p>
            <a:r>
              <a:rPr lang="zh-CN" altLang="en-US" dirty="0"/>
              <a:t>在高分子物理化学中</a:t>
            </a:r>
            <a:r>
              <a:rPr lang="en-US" altLang="zh-CN" dirty="0"/>
              <a:t>, </a:t>
            </a:r>
            <a:r>
              <a:rPr lang="zh-CN" altLang="en-US" dirty="0"/>
              <a:t>研究多尺度下高分子的结构和力学机制</a:t>
            </a:r>
            <a:r>
              <a:rPr lang="en-US" altLang="zh-CN" dirty="0"/>
              <a:t>;</a:t>
            </a:r>
          </a:p>
          <a:p>
            <a:r>
              <a:rPr lang="zh-CN" altLang="en-US" dirty="0"/>
              <a:t>在粒子物理中</a:t>
            </a:r>
            <a:r>
              <a:rPr lang="en-US" altLang="zh-CN" dirty="0"/>
              <a:t>,</a:t>
            </a:r>
            <a:r>
              <a:rPr lang="zh-CN" altLang="en-US" dirty="0"/>
              <a:t>发现新的粒子</a:t>
            </a:r>
            <a:endParaRPr lang="en-US" altLang="zh-CN" dirty="0"/>
          </a:p>
          <a:p>
            <a:r>
              <a:rPr lang="zh-CN" altLang="en-US" dirty="0"/>
              <a:t>在天文学中</a:t>
            </a:r>
            <a:r>
              <a:rPr lang="en-US" altLang="zh-CN" dirty="0"/>
              <a:t>,</a:t>
            </a:r>
            <a:r>
              <a:rPr lang="zh-CN" altLang="en-US" dirty="0"/>
              <a:t>发现新的天体</a:t>
            </a:r>
            <a:endParaRPr lang="en-US" altLang="zh-CN" dirty="0"/>
          </a:p>
          <a:p>
            <a:r>
              <a:rPr lang="zh-CN" altLang="en-US" dirty="0"/>
              <a:t>在化学中寻找最高效的化学反应</a:t>
            </a:r>
            <a:r>
              <a:rPr lang="en-US" altLang="zh-CN" dirty="0"/>
              <a:t>,</a:t>
            </a:r>
            <a:r>
              <a:rPr lang="zh-CN" altLang="en-US" dirty="0"/>
              <a:t>预测化学反应的产物以及预测晶体制备策略</a:t>
            </a:r>
            <a:r>
              <a:rPr lang="en-US" altLang="zh-CN" dirty="0"/>
              <a:t>[4,5]</a:t>
            </a:r>
          </a:p>
          <a:p>
            <a:r>
              <a:rPr lang="zh-CN" altLang="en-US" dirty="0"/>
              <a:t>生物信息学中的基因序列分析</a:t>
            </a:r>
            <a:r>
              <a:rPr lang="en-US" altLang="zh-CN" dirty="0"/>
              <a:t> (DNA</a:t>
            </a:r>
            <a:r>
              <a:rPr lang="zh-CN" altLang="en-US" dirty="0"/>
              <a:t>序列编码特征分析</a:t>
            </a:r>
            <a:r>
              <a:rPr lang="en-US" altLang="zh-CN" dirty="0"/>
              <a:t>, </a:t>
            </a:r>
            <a:r>
              <a:rPr lang="zh-CN" altLang="en-US" dirty="0"/>
              <a:t>发现模式</a:t>
            </a:r>
            <a:r>
              <a:rPr lang="en-US" altLang="zh-CN" dirty="0"/>
              <a:t>—</a:t>
            </a:r>
            <a:r>
              <a:rPr lang="zh-CN" altLang="en-US" dirty="0"/>
              <a:t>功能对应关系等</a:t>
            </a:r>
            <a:r>
              <a:rPr lang="en-US" altLang="zh-CN" dirty="0"/>
              <a:t>)</a:t>
            </a:r>
          </a:p>
          <a:p>
            <a:endParaRPr lang="en-US" altLang="zh-CN" dirty="0"/>
          </a:p>
          <a:p>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3650279" cy="1259894"/>
          </a:xfrm>
        </p:spPr>
        <p:txBody>
          <a:bodyPr>
            <a:normAutofit/>
          </a:bodyPr>
          <a:lstStyle/>
          <a:p>
            <a:r>
              <a:rPr lang="en-US" altLang="zh-CN" dirty="0"/>
              <a:t>Python</a:t>
            </a:r>
            <a:r>
              <a:rPr lang="zh-CN" altLang="en-US" dirty="0"/>
              <a:t>环境</a:t>
            </a:r>
            <a:r>
              <a:rPr lang="en-US" altLang="zh-CN" dirty="0"/>
              <a:t>: Anaconda</a:t>
            </a:r>
            <a:endParaRPr lang="zh-CN" altLang="en-US" dirty="0"/>
          </a:p>
        </p:txBody>
      </p:sp>
      <p:sp>
        <p:nvSpPr>
          <p:cNvPr id="10" name="Content Placeholder 9"/>
          <p:cNvSpPr>
            <a:spLocks noGrp="1"/>
          </p:cNvSpPr>
          <p:nvPr>
            <p:ph idx="1"/>
          </p:nvPr>
        </p:nvSpPr>
        <p:spPr>
          <a:xfrm>
            <a:off x="649225" y="2133600"/>
            <a:ext cx="3650278" cy="3759253"/>
          </a:xfrm>
        </p:spPr>
        <p:txBody>
          <a:bodyPr>
            <a:normAutofit/>
          </a:bodyPr>
          <a:lstStyle/>
          <a:p>
            <a:r>
              <a:rPr lang="en-US" dirty="0"/>
              <a:t>Anaconda </a:t>
            </a:r>
            <a:r>
              <a:rPr lang="zh-CN" altLang="en-US" dirty="0"/>
              <a:t>使</a:t>
            </a:r>
            <a:r>
              <a:rPr lang="en-US" altLang="zh-CN" dirty="0"/>
              <a:t>Python</a:t>
            </a:r>
            <a:r>
              <a:rPr lang="zh-CN" altLang="en-US" dirty="0"/>
              <a:t>的环境创建与管理变得极其简单</a:t>
            </a:r>
            <a:r>
              <a:rPr lang="en-US" altLang="zh-CN" dirty="0"/>
              <a:t>.</a:t>
            </a:r>
            <a:endParaRPr lang="en-US" dirty="0"/>
          </a:p>
        </p:txBody>
      </p:sp>
      <p:pic>
        <p:nvPicPr>
          <p:cNvPr id="8" name="内容占位符 4" descr="Anaconda自带Jupyter, SPyder, Ipython等简单易用的工具&#10;"/>
          <p:cNvPicPr>
            <a:picLocks noChangeAspect="1"/>
          </p:cNvPicPr>
          <p:nvPr/>
        </p:nvPicPr>
        <p:blipFill rotWithShape="1">
          <a:blip r:embed="rId2"/>
          <a:srcRect l="13227" r="45032" b="-1"/>
          <a:stretch>
            <a:fillRect/>
          </a:stretch>
        </p:blipFill>
        <p:spPr>
          <a:xfrm>
            <a:off x="4619543" y="4748"/>
            <a:ext cx="7572457" cy="684850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机器学习分类</a:t>
            </a:r>
          </a:p>
        </p:txBody>
      </p:sp>
      <p:sp>
        <p:nvSpPr>
          <p:cNvPr id="3" name="内容占位符 2"/>
          <p:cNvSpPr>
            <a:spLocks noGrp="1"/>
          </p:cNvSpPr>
          <p:nvPr>
            <p:ph idx="1"/>
          </p:nvPr>
        </p:nvSpPr>
        <p:spPr/>
        <p:txBody>
          <a:bodyPr>
            <a:normAutofit lnSpcReduction="10000"/>
          </a:bodyPr>
          <a:lstStyle/>
          <a:p>
            <a:r>
              <a:rPr lang="zh-CN" altLang="en-US" dirty="0"/>
              <a:t>机器学习主要可分为监督学习，非监督学习和强化学习等．</a:t>
            </a:r>
          </a:p>
          <a:p>
            <a:r>
              <a:rPr lang="zh-CN" altLang="en-US" dirty="0"/>
              <a:t>第一类学习，是</a:t>
            </a:r>
            <a:r>
              <a:rPr lang="zh-CN" altLang="en-US" b="1" dirty="0"/>
              <a:t>监督学习</a:t>
            </a:r>
            <a:r>
              <a:rPr lang="zh-CN" altLang="en-US" dirty="0"/>
              <a:t>．当你有标签时，那么你在做的就是监督学习．这些标签可以是任意连续的数值，也可以是离散的值（如文本）．如果标签只能取两个值，那么我们就在讨论二进制分类．我们想要建立的是一个函数，给定一个输入集合或是实例的描述，得出输出集合</a:t>
            </a:r>
            <a:r>
              <a:rPr lang="en-US" altLang="zh-CN" dirty="0"/>
              <a:t>. </a:t>
            </a:r>
          </a:p>
          <a:p>
            <a:r>
              <a:rPr lang="zh-CN" altLang="en-US" dirty="0"/>
              <a:t>例如，假设我们有银行顾客的信息：他们的年龄，性别，职位，工资等等</a:t>
            </a:r>
            <a:r>
              <a:rPr lang="en-US" altLang="zh-CN" dirty="0"/>
              <a:t>. </a:t>
            </a:r>
            <a:r>
              <a:rPr lang="zh-CN" altLang="en-US" dirty="0"/>
              <a:t>对每个顾客，我们有一个标签：是否有信用卡．</a:t>
            </a:r>
            <a:endParaRPr lang="en-US" altLang="zh-CN" dirty="0"/>
          </a:p>
          <a:p>
            <a:r>
              <a:rPr lang="zh-CN" altLang="en-US" dirty="0"/>
              <a:t>电子邮件是否是垃圾邮件也属于标签的例子．这样例子还有很多</a:t>
            </a:r>
            <a:r>
              <a:rPr lang="en-US" altLang="zh-CN" dirty="0"/>
              <a:t>. </a:t>
            </a:r>
            <a:r>
              <a:rPr lang="zh-CN" altLang="en-US" dirty="0"/>
              <a:t>因此，我们有所谓的正例子和负例子．它们可以分别用</a:t>
            </a:r>
            <a:r>
              <a:rPr lang="en-US" altLang="zh-CN" dirty="0"/>
              <a:t>1,</a:t>
            </a:r>
            <a:r>
              <a:rPr lang="zh-CN" altLang="en-US" dirty="0"/>
              <a:t>０表示</a:t>
            </a:r>
            <a:r>
              <a:rPr lang="en-US" altLang="zh-CN" dirty="0"/>
              <a:t>. </a:t>
            </a:r>
          </a:p>
          <a:p>
            <a:r>
              <a:rPr lang="zh-CN" altLang="en-US" dirty="0"/>
              <a:t>如何找出分开这两类特征的边界往往是这类问题的目标．这是监督学习的典型例子．因为已经告诉了我们谁是正例子，谁是负例子了，所以称之为监督学习．</a:t>
            </a:r>
            <a:r>
              <a:rPr lang="zh-CN" altLang="en-US" b="1" dirty="0"/>
              <a:t>监督学习</a:t>
            </a:r>
            <a:r>
              <a:rPr lang="zh-CN" altLang="en-US" dirty="0"/>
              <a:t>包括分类，</a:t>
            </a:r>
            <a:r>
              <a:rPr lang="en-US" altLang="zh-CN" dirty="0"/>
              <a:t>k</a:t>
            </a:r>
            <a:r>
              <a:rPr lang="zh-CN" altLang="en-US" dirty="0"/>
              <a:t>近邻预测，神经网络，线性回归，</a:t>
            </a:r>
            <a:r>
              <a:rPr lang="en-US" altLang="zh-CN" dirty="0"/>
              <a:t>boosting</a:t>
            </a:r>
            <a:r>
              <a:rPr lang="zh-CN" altLang="en-US" dirty="0"/>
              <a:t>等等方法．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1843391" y="624110"/>
            <a:ext cx="9383408" cy="1280890"/>
          </a:xfrm>
        </p:spPr>
        <p:txBody>
          <a:bodyPr>
            <a:normAutofit/>
          </a:bodyPr>
          <a:lstStyle/>
          <a:p>
            <a:r>
              <a:rPr lang="zh-CN" altLang="en-US">
                <a:solidFill>
                  <a:schemeClr val="bg1"/>
                </a:solidFill>
              </a:rPr>
              <a:t>机器学习</a:t>
            </a:r>
            <a:r>
              <a:rPr lang="en-US" altLang="zh-CN">
                <a:solidFill>
                  <a:schemeClr val="bg1"/>
                </a:solidFill>
              </a:rPr>
              <a:t>: </a:t>
            </a:r>
            <a:r>
              <a:rPr lang="zh-CN" altLang="en-US">
                <a:solidFill>
                  <a:schemeClr val="bg1"/>
                </a:solidFill>
              </a:rPr>
              <a:t>非监督学习</a:t>
            </a:r>
          </a:p>
        </p:txBody>
      </p:sp>
      <p:sp>
        <p:nvSpPr>
          <p:cNvPr id="12"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内容占位符 2"/>
          <p:cNvSpPr>
            <a:spLocks noGrp="1"/>
          </p:cNvSpPr>
          <p:nvPr>
            <p:ph idx="1"/>
          </p:nvPr>
        </p:nvSpPr>
        <p:spPr>
          <a:xfrm>
            <a:off x="1843392" y="2623930"/>
            <a:ext cx="9383408" cy="3287292"/>
          </a:xfrm>
        </p:spPr>
        <p:txBody>
          <a:bodyPr>
            <a:normAutofit/>
          </a:bodyPr>
          <a:lstStyle/>
          <a:p>
            <a:r>
              <a:rPr lang="zh-CN" altLang="en-US" dirty="0"/>
              <a:t>第二类学习，就是非监督学习</a:t>
            </a:r>
            <a:r>
              <a:rPr lang="en-US" altLang="zh-CN" dirty="0"/>
              <a:t>(unsupervised learning). </a:t>
            </a:r>
          </a:p>
          <a:p>
            <a:r>
              <a:rPr lang="zh-CN" altLang="en-US" dirty="0"/>
              <a:t>非监督学习中，我们不必为实例做标签</a:t>
            </a:r>
            <a:r>
              <a:rPr lang="en-US" altLang="zh-CN" dirty="0"/>
              <a:t>. </a:t>
            </a:r>
            <a:r>
              <a:rPr lang="zh-CN" altLang="en-US" dirty="0"/>
              <a:t>也就是说，我们的</a:t>
            </a:r>
            <a:r>
              <a:rPr lang="zh-CN" altLang="en-US" b="1" dirty="0"/>
              <a:t>数据集</a:t>
            </a:r>
            <a:r>
              <a:rPr lang="zh-CN" altLang="en-US" dirty="0"/>
              <a:t>中的实例是没有标签的．</a:t>
            </a:r>
            <a:endParaRPr lang="en-US" altLang="zh-CN" dirty="0"/>
          </a:p>
          <a:p>
            <a:r>
              <a:rPr lang="zh-CN" altLang="en-US" dirty="0"/>
              <a:t>例如，我们有顾客的数据，却没有任何类型的标签与之相联系．要解决的问题就是：给定这些数据点，我们能找出这些实例的数据点的聚类</a:t>
            </a:r>
            <a:r>
              <a:rPr lang="en-US" altLang="zh-CN" dirty="0"/>
              <a:t>(clusters)</a:t>
            </a:r>
            <a:r>
              <a:rPr lang="zh-CN" altLang="en-US" dirty="0"/>
              <a:t>吗</a:t>
            </a:r>
            <a:r>
              <a:rPr lang="en-US" altLang="zh-CN" dirty="0"/>
              <a:t>? </a:t>
            </a:r>
            <a:r>
              <a:rPr lang="zh-CN" altLang="en-US" dirty="0"/>
              <a:t>我们要寻找一个函数</a:t>
            </a:r>
            <a:r>
              <a:rPr lang="en-US" altLang="zh-CN" dirty="0"/>
              <a:t>F</a:t>
            </a:r>
            <a:r>
              <a:rPr lang="zh-CN" altLang="en-US" dirty="0"/>
              <a:t>用以把输入集合</a:t>
            </a:r>
            <a:r>
              <a:rPr lang="en-US" altLang="zh-CN" dirty="0"/>
              <a:t>X</a:t>
            </a:r>
            <a:r>
              <a:rPr lang="zh-CN" altLang="en-US" dirty="0"/>
              <a:t>映射到聚类的集合．这完全是</a:t>
            </a:r>
            <a:r>
              <a:rPr lang="zh-CN" altLang="en-US" b="1" dirty="0"/>
              <a:t>非监督</a:t>
            </a:r>
            <a:r>
              <a:rPr lang="zh-CN" altLang="en-US" dirty="0"/>
              <a:t>的算法．</a:t>
            </a:r>
            <a:endParaRPr lang="en-US" altLang="zh-CN" dirty="0"/>
          </a:p>
          <a:p>
            <a:r>
              <a:rPr lang="zh-CN" altLang="en-US" dirty="0"/>
              <a:t>关于非监督学习，我们有很多不同的方法来实现．最主要的为</a:t>
            </a:r>
            <a:r>
              <a:rPr lang="zh-CN" altLang="en-US" b="1" dirty="0"/>
              <a:t>聚类</a:t>
            </a:r>
            <a:r>
              <a:rPr lang="en-US" altLang="zh-CN" b="1" dirty="0"/>
              <a:t>,</a:t>
            </a:r>
            <a:r>
              <a:rPr lang="zh-CN" altLang="en-US" b="1" dirty="0"/>
              <a:t>降维算法</a:t>
            </a:r>
            <a:r>
              <a:rPr lang="zh-CN" alt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en-US" altLang="zh-CN" dirty="0"/>
              <a:t>: </a:t>
            </a:r>
            <a:r>
              <a:rPr lang="zh-CN" altLang="en-US" dirty="0"/>
              <a:t>强化学习</a:t>
            </a:r>
          </a:p>
        </p:txBody>
      </p:sp>
      <p:sp>
        <p:nvSpPr>
          <p:cNvPr id="3" name="内容占位符 2"/>
          <p:cNvSpPr>
            <a:spLocks noGrp="1"/>
          </p:cNvSpPr>
          <p:nvPr>
            <p:ph idx="1"/>
          </p:nvPr>
        </p:nvSpPr>
        <p:spPr/>
        <p:txBody>
          <a:bodyPr/>
          <a:lstStyle/>
          <a:p>
            <a:r>
              <a:rPr lang="zh-CN" altLang="en-US" dirty="0"/>
              <a:t>在强化学习中，我们设计智能体在随机或特定</a:t>
            </a:r>
            <a:r>
              <a:rPr lang="zh-CN" altLang="en-US" b="1" dirty="0"/>
              <a:t>环境</a:t>
            </a:r>
            <a:r>
              <a:rPr lang="zh-CN" altLang="en-US" dirty="0"/>
              <a:t>中演化．</a:t>
            </a:r>
            <a:endParaRPr lang="en-US" altLang="zh-CN" dirty="0"/>
          </a:p>
          <a:p>
            <a:r>
              <a:rPr lang="zh-CN" altLang="en-US" dirty="0"/>
              <a:t>智能体从强化或延迟奖励中学习．它是一类用于在输出结果为随机值的决策问题中的学习方法</a:t>
            </a:r>
            <a:r>
              <a:rPr lang="en-US" altLang="zh-CN" dirty="0"/>
              <a:t>,</a:t>
            </a:r>
            <a:r>
              <a:rPr lang="zh-CN" altLang="en-US" dirty="0"/>
              <a:t>它包含了一个能连续计划，</a:t>
            </a:r>
            <a:r>
              <a:rPr lang="zh-CN" altLang="en-US" b="1" dirty="0"/>
              <a:t>学习并影响其环境</a:t>
            </a:r>
            <a:r>
              <a:rPr lang="zh-CN" altLang="en-US" dirty="0"/>
              <a:t>的智能体．强化学习的驱动力是最大化奖励． </a:t>
            </a:r>
            <a:endParaRPr lang="en-US" altLang="zh-CN" dirty="0"/>
          </a:p>
          <a:p>
            <a:r>
              <a:rPr lang="zh-CN" altLang="en-US" dirty="0"/>
              <a:t>强化学习在</a:t>
            </a:r>
            <a:r>
              <a:rPr lang="zh-CN" altLang="en-US" b="1" dirty="0"/>
              <a:t>对抗，博弈，游戏，投资，交易</a:t>
            </a:r>
            <a:r>
              <a:rPr lang="zh-CN" altLang="en-US" dirty="0"/>
              <a:t>等等领域都可以应用．</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87669" y="624110"/>
            <a:ext cx="4137059" cy="1280890"/>
          </a:xfrm>
        </p:spPr>
        <p:txBody>
          <a:bodyPr>
            <a:normAutofit/>
          </a:bodyPr>
          <a:lstStyle/>
          <a:p>
            <a:r>
              <a:rPr lang="zh-CN" altLang="en-US" sz="3200" dirty="0"/>
              <a:t>机器学习</a:t>
            </a:r>
          </a:p>
        </p:txBody>
      </p:sp>
      <p:sp>
        <p:nvSpPr>
          <p:cNvPr id="3" name="内容占位符 2"/>
          <p:cNvSpPr>
            <a:spLocks noGrp="1"/>
          </p:cNvSpPr>
          <p:nvPr>
            <p:ph idx="1"/>
          </p:nvPr>
        </p:nvSpPr>
        <p:spPr>
          <a:xfrm>
            <a:off x="1680243" y="2115231"/>
            <a:ext cx="4140772" cy="3777622"/>
          </a:xfrm>
        </p:spPr>
        <p:txBody>
          <a:bodyPr>
            <a:normAutofit/>
          </a:bodyPr>
          <a:lstStyle/>
          <a:p>
            <a:endParaRPr lang="en-US" altLang="zh-CN" sz="1600" dirty="0">
              <a:solidFill>
                <a:srgbClr val="000000"/>
              </a:solidFill>
            </a:endParaRPr>
          </a:p>
          <a:p>
            <a:r>
              <a:rPr lang="en-US" altLang="zh-CN" sz="1600" dirty="0">
                <a:solidFill>
                  <a:srgbClr val="000000"/>
                </a:solidFill>
                <a:hlinkClick r:id="rId2"/>
              </a:rPr>
              <a:t>http://aima.cs.berkeley.edu</a:t>
            </a:r>
            <a:r>
              <a:rPr lang="en-US" altLang="zh-CN" sz="1600" dirty="0">
                <a:solidFill>
                  <a:srgbClr val="000000"/>
                </a:solidFill>
              </a:rPr>
              <a:t> (&lt;</a:t>
            </a:r>
            <a:r>
              <a:rPr lang="zh-CN" altLang="en-US" sz="1600" dirty="0">
                <a:solidFill>
                  <a:srgbClr val="000000"/>
                </a:solidFill>
              </a:rPr>
              <a:t>人工智能</a:t>
            </a:r>
            <a:r>
              <a:rPr lang="en-US" altLang="zh-CN" sz="1600" dirty="0">
                <a:solidFill>
                  <a:srgbClr val="000000"/>
                </a:solidFill>
              </a:rPr>
              <a:t>:</a:t>
            </a:r>
            <a:r>
              <a:rPr lang="zh-CN" altLang="en-US" sz="1600" dirty="0">
                <a:solidFill>
                  <a:srgbClr val="000000"/>
                </a:solidFill>
              </a:rPr>
              <a:t>一种现代方法</a:t>
            </a:r>
            <a:r>
              <a:rPr lang="en-US" altLang="zh-CN" sz="1600" dirty="0">
                <a:solidFill>
                  <a:srgbClr val="000000"/>
                </a:solidFill>
              </a:rPr>
              <a:t>&gt;) [1]</a:t>
            </a:r>
          </a:p>
          <a:p>
            <a:r>
              <a:rPr lang="en-US" altLang="zh-CN" sz="1600" dirty="0">
                <a:solidFill>
                  <a:srgbClr val="000000"/>
                </a:solidFill>
              </a:rPr>
              <a:t>live.vhall.com/192630502 (</a:t>
            </a:r>
            <a:r>
              <a:rPr lang="zh-CN" altLang="en-US" sz="1600" dirty="0">
                <a:solidFill>
                  <a:srgbClr val="000000"/>
                </a:solidFill>
              </a:rPr>
              <a:t>机器学习与自然科学</a:t>
            </a:r>
            <a:r>
              <a:rPr lang="en-US" altLang="zh-CN" sz="1600" dirty="0">
                <a:solidFill>
                  <a:srgbClr val="000000"/>
                </a:solidFill>
              </a:rPr>
              <a:t>)</a:t>
            </a:r>
          </a:p>
          <a:p>
            <a:pPr marL="0" indent="0">
              <a:buNone/>
            </a:pPr>
            <a:endParaRPr lang="en-US" altLang="zh-CN" sz="1600" dirty="0">
              <a:solidFill>
                <a:srgbClr val="000000"/>
              </a:solidFill>
            </a:endParaRPr>
          </a:p>
          <a:p>
            <a:endParaRPr lang="en-US" altLang="zh-CN" sz="1600" dirty="0">
              <a:solidFill>
                <a:srgbClr val="000000"/>
              </a:solidFill>
            </a:endParaRPr>
          </a:p>
          <a:p>
            <a:endParaRPr lang="en-US" altLang="zh-CN" sz="1600" dirty="0">
              <a:solidFill>
                <a:srgbClr val="000000"/>
              </a:solidFill>
            </a:endParaRPr>
          </a:p>
          <a:p>
            <a:endParaRPr lang="zh-CN" altLang="en-US" sz="1600" dirty="0">
              <a:solidFill>
                <a:srgbClr val="000000"/>
              </a:solidFill>
            </a:endParaRPr>
          </a:p>
        </p:txBody>
      </p:sp>
      <p:sp>
        <p:nvSpPr>
          <p:cNvPr id="22" name="Rectangle 15"/>
          <p:cNvSpPr>
            <a:spLocks noGrp="1" noRot="1" noChangeAspect="1" noMove="1" noResize="1" noEditPoints="1" noAdjustHandles="1" noChangeArrowheads="1" noChangeShapeType="1" noTextEdit="1"/>
          </p:cNvSpPr>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片包含 爬行动物, 蜥蜴, 动物, 书籍&#10;&#10;已生成极高可信度的说明"/>
          <p:cNvPicPr>
            <a:picLocks noChangeAspect="1"/>
          </p:cNvPicPr>
          <p:nvPr/>
        </p:nvPicPr>
        <p:blipFill>
          <a:blip r:embed="rId3"/>
          <a:stretch>
            <a:fillRect/>
          </a:stretch>
        </p:blipFill>
        <p:spPr>
          <a:xfrm>
            <a:off x="6521679" y="809698"/>
            <a:ext cx="1932585" cy="2534239"/>
          </a:xfrm>
          <a:prstGeom prst="rect">
            <a:avLst/>
          </a:prstGeom>
        </p:spPr>
      </p:pic>
      <p:pic>
        <p:nvPicPr>
          <p:cNvPr id="9" name="图片 8" descr="图片包含 文字, 不同, 照片, 建筑物&#10;&#10;已生成极高可信度的说明"/>
          <p:cNvPicPr>
            <a:picLocks noChangeAspect="1"/>
          </p:cNvPicPr>
          <p:nvPr/>
        </p:nvPicPr>
        <p:blipFill>
          <a:blip r:embed="rId4"/>
          <a:stretch>
            <a:fillRect/>
          </a:stretch>
        </p:blipFill>
        <p:spPr>
          <a:xfrm>
            <a:off x="9149472" y="809698"/>
            <a:ext cx="1957699" cy="2534239"/>
          </a:xfrm>
          <a:prstGeom prst="rect">
            <a:avLst/>
          </a:prstGeom>
        </p:spPr>
      </p:pic>
      <p:pic>
        <p:nvPicPr>
          <p:cNvPr id="11" name="图片 10" descr="图片包含 文字&#10;&#10;已生成高可信度的说明"/>
          <p:cNvPicPr>
            <a:picLocks noChangeAspect="1"/>
          </p:cNvPicPr>
          <p:nvPr/>
        </p:nvPicPr>
        <p:blipFill>
          <a:blip r:embed="rId5"/>
          <a:stretch>
            <a:fillRect/>
          </a:stretch>
        </p:blipFill>
        <p:spPr>
          <a:xfrm>
            <a:off x="7928629" y="3508529"/>
            <a:ext cx="1766449" cy="221498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6574536" cy="1259894"/>
          </a:xfrm>
        </p:spPr>
        <p:txBody>
          <a:bodyPr>
            <a:normAutofit/>
          </a:bodyPr>
          <a:lstStyle/>
          <a:p>
            <a:r>
              <a:rPr lang="zh-CN" altLang="en-US" b="1" dirty="0"/>
              <a:t>约束问题</a:t>
            </a:r>
            <a:r>
              <a:rPr lang="en-US" altLang="zh-CN" dirty="0"/>
              <a:t>(constraint satisfaction problem)</a:t>
            </a:r>
            <a:endParaRPr lang="zh-CN" altLang="en-US" dirty="0"/>
          </a:p>
        </p:txBody>
      </p:sp>
      <p:sp>
        <p:nvSpPr>
          <p:cNvPr id="12" name="Rectangle 1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p:cNvSpPr>
            <a:spLocks noGrp="1"/>
          </p:cNvSpPr>
          <p:nvPr>
            <p:ph idx="1"/>
          </p:nvPr>
        </p:nvSpPr>
        <p:spPr>
          <a:xfrm>
            <a:off x="649224" y="2133600"/>
            <a:ext cx="6574535" cy="3759253"/>
          </a:xfrm>
        </p:spPr>
        <p:txBody>
          <a:bodyPr>
            <a:normAutofit/>
          </a:bodyPr>
          <a:lstStyle/>
          <a:p>
            <a:r>
              <a:rPr lang="zh-CN" altLang="en-US" dirty="0"/>
              <a:t>约束问题，属搜索问题，它不关注搜索的路径，只关心目标</a:t>
            </a:r>
            <a:r>
              <a:rPr lang="en-US" altLang="zh-CN" dirty="0"/>
              <a:t>.</a:t>
            </a:r>
            <a:r>
              <a:rPr lang="zh-CN" altLang="en-US" dirty="0"/>
              <a:t>例如解一个游戏</a:t>
            </a:r>
            <a:r>
              <a:rPr lang="en-US" altLang="zh-CN" dirty="0"/>
              <a:t>. </a:t>
            </a:r>
            <a:r>
              <a:rPr lang="zh-CN" altLang="en-US" dirty="0"/>
              <a:t>一般地，问题用变量来表示，而不是用态来表示．约束问题的典型例子是数独游戏</a:t>
            </a:r>
            <a:r>
              <a:rPr lang="en-US" altLang="zh-CN" dirty="0"/>
              <a:t>(Sudoku) .</a:t>
            </a:r>
          </a:p>
          <a:p>
            <a:r>
              <a:rPr lang="zh-CN" altLang="en-US" dirty="0"/>
              <a:t>在</a:t>
            </a:r>
            <a:r>
              <a:rPr lang="en-US" altLang="zh-CN" dirty="0"/>
              <a:t>9</a:t>
            </a:r>
            <a:r>
              <a:rPr lang="zh-CN" altLang="en-US" dirty="0"/>
              <a:t>行</a:t>
            </a:r>
            <a:r>
              <a:rPr lang="en-US" altLang="zh-CN" dirty="0"/>
              <a:t>9</a:t>
            </a:r>
            <a:r>
              <a:rPr lang="zh-CN" altLang="en-US" dirty="0"/>
              <a:t>列的格子盘中，横向一排格子我们称为一行，纵向的一排格子称为一列．要达到的目标是各行的数字都只能取从１到</a:t>
            </a:r>
            <a:r>
              <a:rPr lang="en-US" altLang="zh-CN" dirty="0"/>
              <a:t>9</a:t>
            </a:r>
            <a:r>
              <a:rPr lang="zh-CN" altLang="en-US" dirty="0"/>
              <a:t>的数字，各列亦如此，且在９个３</a:t>
            </a:r>
            <a:r>
              <a:rPr lang="en-US" altLang="zh-CN" dirty="0"/>
              <a:t>X</a:t>
            </a:r>
            <a:r>
              <a:rPr lang="zh-CN" altLang="en-US" dirty="0"/>
              <a:t>３的小九格的数字也只能是从</a:t>
            </a:r>
            <a:r>
              <a:rPr lang="en-US" altLang="zh-CN" dirty="0"/>
              <a:t>1</a:t>
            </a:r>
            <a:r>
              <a:rPr lang="zh-CN" altLang="en-US" dirty="0"/>
              <a:t>到</a:t>
            </a:r>
            <a:r>
              <a:rPr lang="en-US" altLang="zh-CN" dirty="0"/>
              <a:t>9</a:t>
            </a:r>
            <a:r>
              <a:rPr lang="zh-CN" altLang="en-US" dirty="0"/>
              <a:t>的不重复数字．你可表示这个问题为一个</a:t>
            </a:r>
            <a:r>
              <a:rPr lang="en-US" altLang="zh-CN" dirty="0"/>
              <a:t>CSP</a:t>
            </a:r>
            <a:r>
              <a:rPr lang="zh-CN" altLang="en-US" dirty="0"/>
              <a:t>．每个格子可视为一个变量．加在这些变量上的约束条件就是所有</a:t>
            </a:r>
            <a:r>
              <a:rPr lang="en-US" altLang="zh-CN" dirty="0"/>
              <a:t>3X3</a:t>
            </a:r>
            <a:r>
              <a:rPr lang="zh-CN" altLang="en-US" dirty="0"/>
              <a:t>格子内，所有行，所有列中的数字都只能是从</a:t>
            </a:r>
            <a:r>
              <a:rPr lang="en-US" altLang="zh-CN" dirty="0"/>
              <a:t>1</a:t>
            </a:r>
            <a:r>
              <a:rPr lang="zh-CN" altLang="en-US" dirty="0"/>
              <a:t>到</a:t>
            </a:r>
            <a:r>
              <a:rPr lang="en-US" altLang="zh-CN" dirty="0"/>
              <a:t>9</a:t>
            </a:r>
            <a:r>
              <a:rPr lang="zh-CN" altLang="en-US" dirty="0"/>
              <a:t>的不重复数字．问题的解就是去寻找为变量赋值的方法，以满足这些约束条件．</a:t>
            </a:r>
            <a:endParaRPr lang="en-US" altLang="zh-CN" dirty="0"/>
          </a:p>
          <a:p>
            <a:r>
              <a:rPr lang="en-US" altLang="zh-CN" dirty="0"/>
              <a:t>http://www.cn.sudokupuzzle.org/</a:t>
            </a:r>
            <a:endParaRPr lang="zh-CN" altLang="en-US" dirty="0"/>
          </a:p>
        </p:txBody>
      </p:sp>
      <p:pic>
        <p:nvPicPr>
          <p:cNvPr id="5" name="图片 4" descr="图片包含 纵横字谜, 文字&#10;&#10;已生成极高可信度的说明"/>
          <p:cNvPicPr>
            <a:picLocks noChangeAspect="1"/>
          </p:cNvPicPr>
          <p:nvPr/>
        </p:nvPicPr>
        <p:blipFill>
          <a:blip r:embed="rId2"/>
          <a:stretch>
            <a:fillRect/>
          </a:stretch>
        </p:blipFill>
        <p:spPr>
          <a:xfrm>
            <a:off x="7562088" y="1371153"/>
            <a:ext cx="3981455" cy="3795653"/>
          </a:xfrm>
          <a:prstGeom prst="rect">
            <a:avLst/>
          </a:prstGeom>
        </p:spPr>
      </p:pic>
      <p:sp>
        <p:nvSpPr>
          <p:cNvPr id="14" name="Freeform 11"/>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自然语言处理和操纵物理世界</a:t>
            </a:r>
          </a:p>
        </p:txBody>
      </p:sp>
      <p:sp>
        <p:nvSpPr>
          <p:cNvPr id="3" name="内容占位符 2"/>
          <p:cNvSpPr>
            <a:spLocks noGrp="1"/>
          </p:cNvSpPr>
          <p:nvPr>
            <p:ph idx="1"/>
          </p:nvPr>
        </p:nvSpPr>
        <p:spPr/>
        <p:txBody>
          <a:bodyPr>
            <a:normAutofit/>
          </a:bodyPr>
          <a:lstStyle/>
          <a:p>
            <a:r>
              <a:rPr lang="zh-CN" altLang="en-US" dirty="0"/>
              <a:t>人工智能可以用于</a:t>
            </a:r>
            <a:r>
              <a:rPr lang="zh-CN" altLang="en-US" b="1" dirty="0"/>
              <a:t>自然语言处理</a:t>
            </a:r>
            <a:r>
              <a:rPr lang="zh-CN" altLang="en-US" dirty="0"/>
              <a:t>，在这个领域我们关注计算机和人类语言之间的相互作用，我们关注视觉，感知于图像处理，并致力于建立</a:t>
            </a:r>
            <a:r>
              <a:rPr lang="en-US" altLang="zh-CN" dirty="0"/>
              <a:t>AI</a:t>
            </a:r>
            <a:r>
              <a:rPr lang="zh-CN" altLang="en-US" dirty="0"/>
              <a:t>机器视觉．这里的任务就是从任务中提取信息．这样的任务包括操纵，谈判，模式识别等．</a:t>
            </a:r>
            <a:endParaRPr lang="en-US" altLang="zh-CN" dirty="0"/>
          </a:p>
          <a:p>
            <a:r>
              <a:rPr lang="en-US" altLang="zh-CN" dirty="0"/>
              <a:t>NLP</a:t>
            </a:r>
            <a:r>
              <a:rPr lang="zh-CN" altLang="en-US" dirty="0"/>
              <a:t>中用到概率相关概念</a:t>
            </a:r>
            <a:r>
              <a:rPr lang="en-US" altLang="zh-CN" dirty="0"/>
              <a:t>: </a:t>
            </a:r>
            <a:r>
              <a:rPr lang="zh-CN" altLang="en-US" dirty="0"/>
              <a:t>连接概率</a:t>
            </a:r>
            <a:r>
              <a:rPr lang="en-US" altLang="zh-CN" dirty="0"/>
              <a:t>, </a:t>
            </a:r>
            <a:r>
              <a:rPr lang="zh-CN" altLang="en-US" dirty="0"/>
              <a:t>语言模型</a:t>
            </a:r>
            <a:r>
              <a:rPr lang="en-US" altLang="zh-CN" dirty="0"/>
              <a:t>(</a:t>
            </a:r>
            <a:r>
              <a:rPr lang="zh-CN" altLang="en-US" dirty="0"/>
              <a:t>如</a:t>
            </a:r>
            <a:r>
              <a:rPr lang="en-US" altLang="zh-CN" dirty="0"/>
              <a:t>N-gram </a:t>
            </a:r>
            <a:r>
              <a:rPr lang="zh-CN" altLang="en-US" dirty="0"/>
              <a:t>模型</a:t>
            </a:r>
            <a:r>
              <a:rPr lang="en-US" altLang="zh-CN" dirty="0"/>
              <a:t>), </a:t>
            </a:r>
            <a:r>
              <a:rPr lang="zh-CN" altLang="en-US" dirty="0"/>
              <a:t>训练</a:t>
            </a:r>
            <a:r>
              <a:rPr lang="en-US" altLang="zh-CN" dirty="0"/>
              <a:t>corpus, </a:t>
            </a:r>
            <a:r>
              <a:rPr lang="zh-CN" altLang="en-US" dirty="0"/>
              <a:t>测试</a:t>
            </a:r>
            <a:r>
              <a:rPr lang="en-US" altLang="zh-CN" dirty="0"/>
              <a:t>corpus, </a:t>
            </a:r>
            <a:r>
              <a:rPr lang="zh-CN" altLang="en-US" dirty="0"/>
              <a:t>语言模型的平滑化</a:t>
            </a:r>
            <a:r>
              <a:rPr lang="en-US" altLang="zh-CN" dirty="0"/>
              <a:t>,…</a:t>
            </a:r>
          </a:p>
          <a:p>
            <a:r>
              <a:rPr lang="zh-CN" altLang="en-US" dirty="0"/>
              <a:t>主要进展</a:t>
            </a:r>
            <a:r>
              <a:rPr lang="en-US" altLang="zh-CN" dirty="0"/>
              <a:t>: </a:t>
            </a:r>
            <a:r>
              <a:rPr lang="zh-CN" altLang="en-US" dirty="0"/>
              <a:t>文本分类</a:t>
            </a:r>
            <a:r>
              <a:rPr lang="en-US" altLang="zh-CN" dirty="0"/>
              <a:t>;  </a:t>
            </a:r>
            <a:r>
              <a:rPr lang="zh-CN" altLang="en-US" dirty="0"/>
              <a:t>解析句子的语法结构</a:t>
            </a:r>
            <a:r>
              <a:rPr lang="en-US" altLang="zh-CN" dirty="0"/>
              <a:t>: </a:t>
            </a:r>
            <a:r>
              <a:rPr lang="zh-CN" altLang="en-US" dirty="0"/>
              <a:t>文本</a:t>
            </a:r>
            <a:r>
              <a:rPr lang="en-US" altLang="zh-CN" dirty="0">
                <a:sym typeface="Wingdings" panose="05000000000000000000" pitchFamily="2" charset="2"/>
              </a:rPr>
              <a:t></a:t>
            </a:r>
            <a:r>
              <a:rPr lang="zh-CN" altLang="en-US" dirty="0"/>
              <a:t>树</a:t>
            </a:r>
            <a:r>
              <a:rPr lang="en-US" altLang="zh-CN" dirty="0"/>
              <a:t>; </a:t>
            </a:r>
            <a:r>
              <a:rPr lang="zh-CN" altLang="en-US" dirty="0"/>
              <a:t>情感分析</a:t>
            </a:r>
            <a:r>
              <a:rPr lang="en-US" altLang="zh-CN" dirty="0"/>
              <a:t>; </a:t>
            </a:r>
            <a:r>
              <a:rPr lang="zh-CN" altLang="en-US" dirty="0"/>
              <a:t>机器翻译</a:t>
            </a:r>
            <a:r>
              <a:rPr lang="en-US" altLang="zh-CN" dirty="0"/>
              <a:t>; </a:t>
            </a:r>
            <a:r>
              <a:rPr lang="zh-CN" altLang="en-US" dirty="0"/>
              <a:t>文章摘要 </a:t>
            </a:r>
            <a:r>
              <a:rPr lang="en-US" altLang="zh-CN" dirty="0"/>
              <a:t>[MIT: </a:t>
            </a:r>
            <a:r>
              <a:rPr lang="en-US" altLang="zh-CN" b="1" dirty="0"/>
              <a:t>AI’s Language problem</a:t>
            </a:r>
            <a:r>
              <a:rPr lang="en-US" altLang="zh-CN" dirty="0"/>
              <a:t>, </a:t>
            </a:r>
            <a:r>
              <a:rPr lang="en-US" altLang="zh-CN" i="1" dirty="0"/>
              <a:t>MIT Technology Review </a:t>
            </a:r>
            <a:r>
              <a:rPr lang="en-US" altLang="zh-CN" dirty="0"/>
              <a:t>] </a:t>
            </a:r>
          </a:p>
          <a:p>
            <a:pPr marL="0" indent="0">
              <a:buNone/>
            </a:pPr>
            <a:endParaRPr lang="zh-CN" altLang="en-US" dirty="0"/>
          </a:p>
          <a:p>
            <a:r>
              <a:rPr lang="zh-CN" altLang="en-US" dirty="0"/>
              <a:t>机器人学关注如何让人工智能体</a:t>
            </a:r>
            <a:r>
              <a:rPr lang="zh-CN" altLang="en-US" b="1" dirty="0"/>
              <a:t>操纵物理世界</a:t>
            </a:r>
            <a:r>
              <a:rPr lang="zh-CN" altLang="en-US" dirty="0"/>
              <a:t>．比如，实现</a:t>
            </a:r>
            <a:r>
              <a:rPr lang="zh-CN" altLang="en-US" b="1" dirty="0"/>
              <a:t>自动驾驶，识别人脸</a:t>
            </a:r>
            <a:r>
              <a:rPr lang="zh-CN" altLang="en-US" dirty="0"/>
              <a:t>，机器人的自我运动等．</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9224" y="645106"/>
            <a:ext cx="5122652" cy="1259894"/>
          </a:xfrm>
        </p:spPr>
        <p:txBody>
          <a:bodyPr>
            <a:normAutofit/>
          </a:bodyPr>
          <a:lstStyle/>
          <a:p>
            <a:r>
              <a:rPr lang="zh-CN" altLang="en-US" b="1" dirty="0"/>
              <a:t>关于人工智能的评论</a:t>
            </a:r>
          </a:p>
        </p:txBody>
      </p:sp>
      <p:sp>
        <p:nvSpPr>
          <p:cNvPr id="3" name="内容占位符 2"/>
          <p:cNvSpPr>
            <a:spLocks noGrp="1"/>
          </p:cNvSpPr>
          <p:nvPr>
            <p:ph idx="1"/>
          </p:nvPr>
        </p:nvSpPr>
        <p:spPr>
          <a:xfrm>
            <a:off x="649225" y="2133600"/>
            <a:ext cx="5122652" cy="3759253"/>
          </a:xfrm>
        </p:spPr>
        <p:txBody>
          <a:bodyPr>
            <a:normAutofit fontScale="92500" lnSpcReduction="10000"/>
          </a:bodyPr>
          <a:lstStyle/>
          <a:p>
            <a:r>
              <a:rPr lang="en-US" altLang="zh-CN" dirty="0"/>
              <a:t>“</a:t>
            </a:r>
            <a:r>
              <a:rPr lang="zh-CN" altLang="en-US" dirty="0"/>
              <a:t>人工智能</a:t>
            </a:r>
            <a:r>
              <a:rPr lang="en-US" altLang="zh-CN" dirty="0"/>
              <a:t>(AI)</a:t>
            </a:r>
            <a:r>
              <a:rPr lang="zh-CN" altLang="en-US" dirty="0"/>
              <a:t>与</a:t>
            </a:r>
            <a:r>
              <a:rPr lang="en-US" altLang="zh-CN" dirty="0"/>
              <a:t>100</a:t>
            </a:r>
            <a:r>
              <a:rPr lang="zh-CN" altLang="en-US" dirty="0"/>
              <a:t>年前的电气革命一样</a:t>
            </a:r>
            <a:r>
              <a:rPr lang="en-US" altLang="zh-CN" dirty="0"/>
              <a:t>,</a:t>
            </a:r>
            <a:r>
              <a:rPr lang="zh-CN" altLang="en-US" dirty="0"/>
              <a:t>将会是一场新的革命</a:t>
            </a:r>
            <a:r>
              <a:rPr lang="en-US" altLang="zh-CN" dirty="0"/>
              <a:t>.” </a:t>
            </a:r>
            <a:r>
              <a:rPr lang="zh-CN" altLang="en-US" dirty="0"/>
              <a:t>吴恩达</a:t>
            </a:r>
            <a:endParaRPr lang="en-US" altLang="zh-CN" dirty="0"/>
          </a:p>
          <a:p>
            <a:r>
              <a:rPr lang="en-US" altLang="zh-CN" dirty="0"/>
              <a:t>“</a:t>
            </a:r>
            <a:r>
              <a:rPr lang="zh-CN" altLang="en-US" dirty="0"/>
              <a:t>对于</a:t>
            </a:r>
            <a:r>
              <a:rPr lang="en-US" altLang="zh-CN" dirty="0"/>
              <a:t>AI, </a:t>
            </a:r>
            <a:r>
              <a:rPr lang="zh-CN" altLang="en-US" dirty="0"/>
              <a:t>我们必须十分小心</a:t>
            </a:r>
            <a:r>
              <a:rPr lang="en-US" altLang="zh-CN" dirty="0"/>
              <a:t>,</a:t>
            </a:r>
            <a:r>
              <a:rPr lang="zh-CN" altLang="en-US" dirty="0"/>
              <a:t>或许它比核武器更危险</a:t>
            </a:r>
            <a:r>
              <a:rPr lang="en-US" altLang="zh-CN" dirty="0"/>
              <a:t>.” </a:t>
            </a:r>
            <a:r>
              <a:rPr lang="zh-CN" altLang="en-US" dirty="0"/>
              <a:t>埃隆</a:t>
            </a:r>
            <a:r>
              <a:rPr lang="en-US" altLang="zh-CN" b="1" dirty="0"/>
              <a:t>·</a:t>
            </a:r>
            <a:r>
              <a:rPr lang="zh-CN" altLang="en-US" dirty="0"/>
              <a:t>马斯克</a:t>
            </a:r>
            <a:r>
              <a:rPr lang="en-US" altLang="zh-CN" dirty="0"/>
              <a:t> </a:t>
            </a:r>
          </a:p>
          <a:p>
            <a:r>
              <a:rPr lang="en-US" altLang="zh-CN" dirty="0"/>
              <a:t>“</a:t>
            </a:r>
            <a:r>
              <a:rPr lang="zh-CN" altLang="en-US" dirty="0"/>
              <a:t>人工智能（我指的不是狭隘的</a:t>
            </a:r>
            <a:r>
              <a:rPr lang="en-US" altLang="zh-CN" dirty="0"/>
              <a:t>AI</a:t>
            </a:r>
            <a:r>
              <a:rPr lang="zh-CN" altLang="en-US" dirty="0"/>
              <a:t>）的发展速度之快令人难以置信。除非你对</a:t>
            </a:r>
            <a:r>
              <a:rPr lang="en-US" altLang="zh-CN" dirty="0" err="1"/>
              <a:t>Deepmind</a:t>
            </a:r>
            <a:r>
              <a:rPr lang="zh-CN" altLang="en-US" dirty="0"/>
              <a:t>这样的项目有直接的接触，否则你不知道它的发展速度有多快它以接近指数的速度发展。</a:t>
            </a:r>
            <a:r>
              <a:rPr lang="en-US" altLang="zh-CN" dirty="0"/>
              <a:t>”</a:t>
            </a:r>
            <a:r>
              <a:rPr lang="zh-CN" altLang="en-US" dirty="0"/>
              <a:t>埃隆</a:t>
            </a:r>
            <a:r>
              <a:rPr lang="en-US" altLang="zh-CN" b="1" dirty="0"/>
              <a:t>·</a:t>
            </a:r>
            <a:r>
              <a:rPr lang="zh-CN" altLang="en-US" dirty="0"/>
              <a:t>马斯克</a:t>
            </a:r>
            <a:r>
              <a:rPr lang="en-US" altLang="zh-CN" dirty="0"/>
              <a:t> </a:t>
            </a:r>
            <a:endParaRPr lang="zh-CN" altLang="en-US" dirty="0"/>
          </a:p>
          <a:p>
            <a:pPr fontAlgn="base"/>
            <a:r>
              <a:rPr lang="en-US" altLang="zh-CN" dirty="0"/>
              <a:t>“</a:t>
            </a:r>
            <a:r>
              <a:rPr lang="zh-CN" altLang="en-US" dirty="0"/>
              <a:t>到</a:t>
            </a:r>
            <a:r>
              <a:rPr lang="en-US" altLang="zh-CN" dirty="0"/>
              <a:t>2035</a:t>
            </a:r>
            <a:r>
              <a:rPr lang="zh-CN" altLang="en-US" dirty="0"/>
              <a:t>年，人类的思维不可能，也不应该可以继续跟上人工智能机器的步伐了</a:t>
            </a:r>
            <a:r>
              <a:rPr lang="en-US" altLang="zh-CN" dirty="0"/>
              <a:t>.” </a:t>
            </a:r>
            <a:r>
              <a:rPr lang="zh-CN" altLang="en-US" dirty="0"/>
              <a:t>格雷</a:t>
            </a:r>
            <a:r>
              <a:rPr lang="en-US" altLang="zh-CN" b="1" dirty="0"/>
              <a:t>·</a:t>
            </a:r>
            <a:r>
              <a:rPr lang="zh-CN" altLang="en-US" b="1" dirty="0"/>
              <a:t>斯科特</a:t>
            </a:r>
            <a:endParaRPr lang="en-US" altLang="zh-CN" b="1" dirty="0"/>
          </a:p>
          <a:p>
            <a:pPr fontAlgn="base"/>
            <a:r>
              <a:rPr lang="en-US" altLang="zh-CN" b="1" dirty="0"/>
              <a:t>“</a:t>
            </a:r>
            <a:r>
              <a:rPr lang="zh-CN" altLang="en-US" dirty="0"/>
              <a:t>我设想在未来，我们可能就相当于机器人的宠物狗狗，到那时我也会支持机器人的</a:t>
            </a:r>
            <a:r>
              <a:rPr lang="en-US" altLang="zh-CN" dirty="0"/>
              <a:t>.</a:t>
            </a:r>
            <a:r>
              <a:rPr lang="en-US" altLang="zh-CN" b="1" dirty="0"/>
              <a:t>”</a:t>
            </a:r>
            <a:r>
              <a:rPr lang="zh-CN" altLang="en-US" dirty="0">
                <a:solidFill>
                  <a:schemeClr val="tx1"/>
                </a:solidFill>
              </a:rPr>
              <a:t>克劳德</a:t>
            </a:r>
            <a:r>
              <a:rPr lang="en-US" altLang="zh-CN" dirty="0">
                <a:solidFill>
                  <a:schemeClr val="tx1"/>
                </a:solidFill>
              </a:rPr>
              <a:t>·</a:t>
            </a:r>
            <a:r>
              <a:rPr lang="zh-CN" altLang="en-US" dirty="0">
                <a:solidFill>
                  <a:schemeClr val="tx1"/>
                </a:solidFill>
              </a:rPr>
              <a:t>香农</a:t>
            </a:r>
          </a:p>
          <a:p>
            <a:endParaRPr lang="zh-CN" altLang="en-US" dirty="0"/>
          </a:p>
        </p:txBody>
      </p:sp>
      <p:pic>
        <p:nvPicPr>
          <p:cNvPr id="5" name="图片 4"/>
          <p:cNvPicPr>
            <a:picLocks noChangeAspect="1"/>
          </p:cNvPicPr>
          <p:nvPr/>
        </p:nvPicPr>
        <p:blipFill>
          <a:blip r:embed="rId2"/>
          <a:stretch>
            <a:fillRect/>
          </a:stretch>
        </p:blipFill>
        <p:spPr>
          <a:xfrm>
            <a:off x="6091916" y="1817484"/>
            <a:ext cx="5451627" cy="290299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nvGrpSpPr>
        <p:grpSpPr>
          <a:xfrm>
            <a:off x="9" y="228600"/>
            <a:ext cx="2851523" cy="6638625"/>
            <a:chOff x="2487613" y="285750"/>
            <a:chExt cx="2428875" cy="5654676"/>
          </a:xfrm>
        </p:grpSpPr>
        <p:sp>
          <p:nvSpPr>
            <p:cNvPr id="15"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p:cNvGrpSpPr>
            <a:grpSpLocks noGrp="1" noUngrp="1" noRot="1" noChangeAspect="1" noMove="1" noResize="1"/>
          </p:cNvGrpSpPr>
          <p:nvPr/>
        </p:nvGrpSpPr>
        <p:grpSpPr>
          <a:xfrm>
            <a:off x="27224" y="-786"/>
            <a:ext cx="2356675" cy="6854040"/>
            <a:chOff x="6627813" y="194833"/>
            <a:chExt cx="1952625" cy="5678918"/>
          </a:xfrm>
        </p:grpSpPr>
        <p:sp>
          <p:nvSpPr>
            <p:cNvPr id="29"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标题 1"/>
          <p:cNvSpPr>
            <a:spLocks noGrp="1"/>
          </p:cNvSpPr>
          <p:nvPr>
            <p:ph type="title"/>
          </p:nvPr>
        </p:nvSpPr>
        <p:spPr>
          <a:xfrm>
            <a:off x="2589213" y="4775200"/>
            <a:ext cx="8915399" cy="823448"/>
          </a:xfrm>
        </p:spPr>
        <p:txBody>
          <a:bodyPr vert="horz" lIns="91440" tIns="45720" rIns="91440" bIns="45720" rtlCol="0" anchor="b">
            <a:normAutofit/>
          </a:bodyPr>
          <a:lstStyle/>
          <a:p>
            <a:r>
              <a:rPr lang="zh-CN" altLang="en-US" sz="4400" dirty="0"/>
              <a:t>需要的准备知识</a:t>
            </a:r>
          </a:p>
        </p:txBody>
      </p:sp>
      <p:sp>
        <p:nvSpPr>
          <p:cNvPr id="3" name="内容占位符 2"/>
          <p:cNvSpPr>
            <a:spLocks noGrp="1"/>
          </p:cNvSpPr>
          <p:nvPr>
            <p:ph idx="1"/>
          </p:nvPr>
        </p:nvSpPr>
        <p:spPr>
          <a:xfrm>
            <a:off x="2589213" y="5598647"/>
            <a:ext cx="8915399" cy="522754"/>
          </a:xfrm>
        </p:spPr>
        <p:txBody>
          <a:bodyPr vert="horz" lIns="91440" tIns="45720" rIns="91440" bIns="45720" rtlCol="0" anchor="t">
            <a:normAutofit/>
          </a:bodyPr>
          <a:lstStyle/>
          <a:p>
            <a:pPr marL="0" indent="0">
              <a:lnSpc>
                <a:spcPct val="90000"/>
              </a:lnSpc>
              <a:buNone/>
            </a:pPr>
            <a:r>
              <a:rPr lang="zh-CN" altLang="en-US" sz="1500" dirty="0">
                <a:solidFill>
                  <a:schemeClr val="tx1">
                    <a:lumMod val="65000"/>
                    <a:lumOff val="35000"/>
                  </a:schemeClr>
                </a:solidFill>
              </a:rPr>
              <a:t>如果你想学习人工智能算法，那么你的准备知识应该包括一些编程知识，线性代数和对概率的理解．</a:t>
            </a:r>
          </a:p>
        </p:txBody>
      </p:sp>
      <p:pic>
        <p:nvPicPr>
          <p:cNvPr id="9" name="图片 8" descr="图片包含 建筑物, 人员, 男士, 墙壁&#10;&#10;已生成极高可信度的说明"/>
          <p:cNvPicPr>
            <a:picLocks noChangeAspect="1"/>
          </p:cNvPicPr>
          <p:nvPr/>
        </p:nvPicPr>
        <p:blipFill rotWithShape="1">
          <a:blip r:embed="rId2"/>
          <a:srcRect l="11552" r="5341" b="-4"/>
          <a:stretch>
            <a:fillRect/>
          </a:stretch>
        </p:blipFill>
        <p:spPr>
          <a:xfrm>
            <a:off x="2589213" y="634963"/>
            <a:ext cx="2858604" cy="3854971"/>
          </a:xfrm>
          <a:prstGeom prst="rect">
            <a:avLst/>
          </a:prstGeom>
        </p:spPr>
      </p:pic>
      <p:pic>
        <p:nvPicPr>
          <p:cNvPr id="5" name="图片 4" descr="图片包含 文字&#10;&#10;已生成高可信度的说明"/>
          <p:cNvPicPr>
            <a:picLocks noChangeAspect="1"/>
          </p:cNvPicPr>
          <p:nvPr/>
        </p:nvPicPr>
        <p:blipFill rotWithShape="1">
          <a:blip r:embed="rId3"/>
          <a:srcRect t="1881" r="-2" b="846"/>
          <a:stretch>
            <a:fillRect/>
          </a:stretch>
        </p:blipFill>
        <p:spPr>
          <a:xfrm>
            <a:off x="5599757" y="631823"/>
            <a:ext cx="2876457" cy="3854971"/>
          </a:xfrm>
          <a:prstGeom prst="rect">
            <a:avLst/>
          </a:prstGeom>
        </p:spPr>
      </p:pic>
      <p:pic>
        <p:nvPicPr>
          <p:cNvPr id="7" name="图片 6" descr="图片包含 文字&#10;&#10;已生成极高可信度的说明"/>
          <p:cNvPicPr>
            <a:picLocks noChangeAspect="1"/>
          </p:cNvPicPr>
          <p:nvPr/>
        </p:nvPicPr>
        <p:blipFill rotWithShape="1">
          <a:blip r:embed="rId4"/>
          <a:srcRect r="-2" b="10541"/>
          <a:stretch>
            <a:fillRect/>
          </a:stretch>
        </p:blipFill>
        <p:spPr>
          <a:xfrm>
            <a:off x="8628153" y="631823"/>
            <a:ext cx="2876457" cy="385497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3650279" cy="1259894"/>
          </a:xfrm>
        </p:spPr>
        <p:txBody>
          <a:bodyPr>
            <a:normAutofit/>
          </a:bodyPr>
          <a:lstStyle/>
          <a:p>
            <a:r>
              <a:rPr lang="zh-CN" altLang="en-US" b="1" dirty="0"/>
              <a:t>准备知识</a:t>
            </a:r>
          </a:p>
        </p:txBody>
      </p:sp>
      <p:sp>
        <p:nvSpPr>
          <p:cNvPr id="19" name="Rectangle 18"/>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Content Placeholder 13"/>
          <p:cNvSpPr>
            <a:spLocks noGrp="1"/>
          </p:cNvSpPr>
          <p:nvPr>
            <p:ph idx="1"/>
          </p:nvPr>
        </p:nvSpPr>
        <p:spPr>
          <a:xfrm>
            <a:off x="649225" y="2133600"/>
            <a:ext cx="3650278" cy="3759253"/>
          </a:xfrm>
        </p:spPr>
        <p:txBody>
          <a:bodyPr>
            <a:normAutofit/>
          </a:bodyPr>
          <a:lstStyle/>
          <a:p>
            <a:r>
              <a:rPr lang="zh-CN" altLang="en-US" sz="1400" b="1" dirty="0"/>
              <a:t>概率论教材 </a:t>
            </a:r>
            <a:r>
              <a:rPr lang="en-US" altLang="zh-CN" sz="1400" dirty="0"/>
              <a:t>(</a:t>
            </a:r>
            <a:r>
              <a:rPr lang="zh-CN" altLang="en-US" sz="1400" dirty="0"/>
              <a:t>钟开莱</a:t>
            </a:r>
            <a:r>
              <a:rPr lang="en-US" altLang="zh-CN" sz="1400" dirty="0"/>
              <a:t>)</a:t>
            </a:r>
          </a:p>
          <a:p>
            <a:r>
              <a:rPr lang="zh-CN" altLang="en-US" sz="1400" b="1" dirty="0"/>
              <a:t>概率</a:t>
            </a:r>
            <a:r>
              <a:rPr lang="en-US" altLang="zh-CN" sz="1400" b="1" dirty="0"/>
              <a:t>:</a:t>
            </a:r>
            <a:r>
              <a:rPr lang="zh-CN" altLang="en-US" sz="1400" b="1" dirty="0"/>
              <a:t>理论和实际例子 </a:t>
            </a:r>
            <a:r>
              <a:rPr lang="en-US" altLang="zh-CN" sz="1400" dirty="0"/>
              <a:t>(Durrett)</a:t>
            </a:r>
            <a:r>
              <a:rPr lang="zh-CN" altLang="en-US" sz="1400" dirty="0"/>
              <a:t> </a:t>
            </a:r>
            <a:endParaRPr lang="en-US" sz="1400" dirty="0"/>
          </a:p>
        </p:txBody>
      </p:sp>
      <p:pic>
        <p:nvPicPr>
          <p:cNvPr id="9" name="图片 8" descr="图片包含 人员, 男士, 眼镜, 领带&#10;&#10;已生成极高可信度的说明"/>
          <p:cNvPicPr>
            <a:picLocks noChangeAspect="1"/>
          </p:cNvPicPr>
          <p:nvPr/>
        </p:nvPicPr>
        <p:blipFill>
          <a:blip r:embed="rId2"/>
          <a:stretch>
            <a:fillRect/>
          </a:stretch>
        </p:blipFill>
        <p:spPr>
          <a:xfrm>
            <a:off x="5265082" y="640081"/>
            <a:ext cx="2138599" cy="2545952"/>
          </a:xfrm>
          <a:prstGeom prst="rect">
            <a:avLst/>
          </a:prstGeom>
        </p:spPr>
      </p:pic>
      <p:pic>
        <p:nvPicPr>
          <p:cNvPr id="12" name="内容占位符 4"/>
          <p:cNvPicPr>
            <a:picLocks noChangeAspect="1"/>
          </p:cNvPicPr>
          <p:nvPr/>
        </p:nvPicPr>
        <p:blipFill>
          <a:blip r:embed="rId3"/>
          <a:stretch>
            <a:fillRect/>
          </a:stretch>
        </p:blipFill>
        <p:spPr>
          <a:xfrm>
            <a:off x="5061405" y="3346899"/>
            <a:ext cx="2545952" cy="2545952"/>
          </a:xfrm>
          <a:prstGeom prst="rect">
            <a:avLst/>
          </a:prstGeom>
        </p:spPr>
      </p:pic>
      <p:pic>
        <p:nvPicPr>
          <p:cNvPr id="7" name="图片 6" descr="图片包含 屏幕截图&#10;&#10;已生成高可信度的说明"/>
          <p:cNvPicPr>
            <a:picLocks noChangeAspect="1"/>
          </p:cNvPicPr>
          <p:nvPr/>
        </p:nvPicPr>
        <p:blipFill>
          <a:blip r:embed="rId4"/>
          <a:stretch>
            <a:fillRect/>
          </a:stretch>
        </p:blipFill>
        <p:spPr>
          <a:xfrm>
            <a:off x="8178194" y="824074"/>
            <a:ext cx="3394926" cy="4884785"/>
          </a:xfrm>
          <a:prstGeom prst="rect">
            <a:avLst/>
          </a:prstGeom>
        </p:spPr>
      </p:pic>
      <p:sp>
        <p:nvSpPr>
          <p:cNvPr id="21" name="Freeform 11"/>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87670" y="624110"/>
            <a:ext cx="4038876" cy="1280890"/>
          </a:xfrm>
        </p:spPr>
        <p:txBody>
          <a:bodyPr>
            <a:normAutofit/>
          </a:bodyPr>
          <a:lstStyle/>
          <a:p>
            <a:r>
              <a:rPr lang="zh-CN" altLang="en-US" sz="3200" dirty="0"/>
              <a:t>准备知识</a:t>
            </a:r>
            <a:r>
              <a:rPr lang="en-US" altLang="zh-CN" sz="3200" dirty="0"/>
              <a:t>: </a:t>
            </a:r>
            <a:r>
              <a:rPr lang="zh-CN" altLang="en-US" sz="3200" dirty="0"/>
              <a:t>编程</a:t>
            </a:r>
          </a:p>
        </p:txBody>
      </p:sp>
      <p:sp>
        <p:nvSpPr>
          <p:cNvPr id="30" name="Content Placeholder 29"/>
          <p:cNvSpPr>
            <a:spLocks noGrp="1"/>
          </p:cNvSpPr>
          <p:nvPr>
            <p:ph idx="1"/>
          </p:nvPr>
        </p:nvSpPr>
        <p:spPr>
          <a:xfrm>
            <a:off x="1683956" y="2133600"/>
            <a:ext cx="4042589" cy="3777622"/>
          </a:xfrm>
        </p:spPr>
        <p:txBody>
          <a:bodyPr>
            <a:normAutofit/>
          </a:bodyPr>
          <a:lstStyle/>
          <a:p>
            <a:pPr marL="0" indent="0">
              <a:buNone/>
            </a:pPr>
            <a:r>
              <a:rPr lang="en-US" altLang="zh-CN" sz="1600" dirty="0">
                <a:solidFill>
                  <a:srgbClr val="000000"/>
                </a:solidFill>
              </a:rPr>
              <a:t>1. </a:t>
            </a:r>
            <a:r>
              <a:rPr lang="zh-CN" altLang="en-US" sz="1600" dirty="0">
                <a:solidFill>
                  <a:srgbClr val="000000"/>
                </a:solidFill>
              </a:rPr>
              <a:t>一门编程语言</a:t>
            </a:r>
            <a:r>
              <a:rPr lang="en-US" altLang="zh-CN" sz="1600" dirty="0">
                <a:solidFill>
                  <a:srgbClr val="000000"/>
                </a:solidFill>
              </a:rPr>
              <a:t>: </a:t>
            </a:r>
            <a:r>
              <a:rPr lang="en-US" altLang="zh-CN" sz="1600" b="1" dirty="0">
                <a:solidFill>
                  <a:srgbClr val="000000"/>
                </a:solidFill>
              </a:rPr>
              <a:t>Python, Java, C++</a:t>
            </a:r>
            <a:r>
              <a:rPr lang="zh-CN" altLang="en-US" sz="1600" dirty="0">
                <a:solidFill>
                  <a:srgbClr val="000000"/>
                </a:solidFill>
              </a:rPr>
              <a:t>等</a:t>
            </a:r>
            <a:r>
              <a:rPr lang="en-US" altLang="zh-CN" sz="1600" dirty="0">
                <a:solidFill>
                  <a:srgbClr val="000000"/>
                </a:solidFill>
              </a:rPr>
              <a:t>;</a:t>
            </a:r>
          </a:p>
          <a:p>
            <a:pPr marL="0" indent="0">
              <a:buNone/>
            </a:pPr>
            <a:r>
              <a:rPr lang="en-US" altLang="zh-CN" sz="1600" dirty="0">
                <a:solidFill>
                  <a:srgbClr val="000000"/>
                </a:solidFill>
              </a:rPr>
              <a:t>2</a:t>
            </a:r>
            <a:r>
              <a:rPr lang="en-US" altLang="zh-CN" sz="1600" b="1" dirty="0">
                <a:solidFill>
                  <a:srgbClr val="000000"/>
                </a:solidFill>
              </a:rPr>
              <a:t>. </a:t>
            </a:r>
            <a:r>
              <a:rPr lang="zh-CN" altLang="en-US" sz="1600" b="1" dirty="0">
                <a:solidFill>
                  <a:srgbClr val="000000"/>
                </a:solidFill>
              </a:rPr>
              <a:t>算法与数据结构</a:t>
            </a:r>
            <a:r>
              <a:rPr lang="en-US" altLang="zh-CN" sz="1600" dirty="0">
                <a:solidFill>
                  <a:srgbClr val="000000"/>
                </a:solidFill>
              </a:rPr>
              <a:t>.</a:t>
            </a:r>
          </a:p>
          <a:p>
            <a:pPr marL="0" indent="0">
              <a:buNone/>
            </a:pPr>
            <a:endParaRPr lang="en-US" sz="1600" dirty="0">
              <a:solidFill>
                <a:srgbClr val="000000"/>
              </a:solidFill>
            </a:endParaRPr>
          </a:p>
        </p:txBody>
      </p:sp>
      <p:pic>
        <p:nvPicPr>
          <p:cNvPr id="23" name="图片 22" descr="图片包含 文字, 书籍&#10;&#10;已生成极高可信度的说明"/>
          <p:cNvPicPr>
            <a:picLocks noChangeAspect="1"/>
          </p:cNvPicPr>
          <p:nvPr/>
        </p:nvPicPr>
        <p:blipFill>
          <a:blip r:embed="rId2"/>
          <a:stretch>
            <a:fillRect/>
          </a:stretch>
        </p:blipFill>
        <p:spPr>
          <a:xfrm>
            <a:off x="6382738" y="645106"/>
            <a:ext cx="2057858" cy="2698831"/>
          </a:xfrm>
          <a:prstGeom prst="rect">
            <a:avLst/>
          </a:prstGeom>
        </p:spPr>
      </p:pic>
      <p:pic>
        <p:nvPicPr>
          <p:cNvPr id="25" name="图片 24" descr="图片包含 书籍, 文字, 黑色, 猫&#10;&#10;已生成极高可信度的说明"/>
          <p:cNvPicPr>
            <a:picLocks noChangeAspect="1"/>
          </p:cNvPicPr>
          <p:nvPr/>
        </p:nvPicPr>
        <p:blipFill>
          <a:blip r:embed="rId3"/>
          <a:stretch>
            <a:fillRect/>
          </a:stretch>
        </p:blipFill>
        <p:spPr>
          <a:xfrm>
            <a:off x="9183108" y="645106"/>
            <a:ext cx="2057858" cy="2698831"/>
          </a:xfrm>
          <a:prstGeom prst="rect">
            <a:avLst/>
          </a:prstGeom>
        </p:spPr>
      </p:pic>
      <p:pic>
        <p:nvPicPr>
          <p:cNvPr id="28" name="内容占位符 20"/>
          <p:cNvPicPr>
            <a:picLocks noChangeAspect="1"/>
          </p:cNvPicPr>
          <p:nvPr/>
        </p:nvPicPr>
        <p:blipFill>
          <a:blip r:embed="rId4"/>
          <a:stretch>
            <a:fillRect/>
          </a:stretch>
        </p:blipFill>
        <p:spPr>
          <a:xfrm>
            <a:off x="9183108" y="3526898"/>
            <a:ext cx="2057858" cy="2698830"/>
          </a:xfrm>
          <a:prstGeom prst="rect">
            <a:avLst/>
          </a:prstGeom>
        </p:spPr>
      </p:pic>
      <p:pic>
        <p:nvPicPr>
          <p:cNvPr id="27" name="图片 26" descr="图片包含 文字&#10;&#10;已生成高可信度的说明"/>
          <p:cNvPicPr>
            <a:picLocks noChangeAspect="1"/>
          </p:cNvPicPr>
          <p:nvPr/>
        </p:nvPicPr>
        <p:blipFill>
          <a:blip r:embed="rId5"/>
          <a:stretch>
            <a:fillRect/>
          </a:stretch>
        </p:blipFill>
        <p:spPr>
          <a:xfrm>
            <a:off x="6504361" y="3526898"/>
            <a:ext cx="1936235" cy="2698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2" name="Group 21"/>
          <p:cNvGrpSpPr>
            <a:grpSpLocks noGrp="1" noUngrp="1" noRot="1" noChangeAspect="1" noMove="1" noResize="1"/>
          </p:cNvGrpSpPr>
          <p:nvPr/>
        </p:nvGrpSpPr>
        <p:grpSpPr>
          <a:xfrm>
            <a:off x="9" y="228600"/>
            <a:ext cx="2851523" cy="6638625"/>
            <a:chOff x="2487613" y="285750"/>
            <a:chExt cx="2428875" cy="5654676"/>
          </a:xfrm>
        </p:grpSpPr>
        <p:sp>
          <p:nvSpPr>
            <p:cNvPr id="23"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5"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7"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8"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35"/>
          <p:cNvGrpSpPr>
            <a:grpSpLocks noGrp="1" noUngrp="1" noRot="1" noChangeAspect="1" noMove="1" noResize="1"/>
          </p:cNvGrpSpPr>
          <p:nvPr/>
        </p:nvGrpSpPr>
        <p:grpSpPr>
          <a:xfrm>
            <a:off x="27224" y="-786"/>
            <a:ext cx="2356675" cy="6854040"/>
            <a:chOff x="6627813" y="194833"/>
            <a:chExt cx="1952625" cy="5678918"/>
          </a:xfrm>
        </p:grpSpPr>
        <p:sp>
          <p:nvSpPr>
            <p:cNvPr id="37"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2"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8"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4" name="Rectangle 49"/>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标题 1"/>
          <p:cNvSpPr>
            <a:spLocks noGrp="1"/>
          </p:cNvSpPr>
          <p:nvPr>
            <p:ph type="title"/>
          </p:nvPr>
        </p:nvSpPr>
        <p:spPr>
          <a:xfrm>
            <a:off x="2589213" y="4775200"/>
            <a:ext cx="8915399" cy="823448"/>
          </a:xfrm>
        </p:spPr>
        <p:txBody>
          <a:bodyPr vert="horz" lIns="91440" tIns="45720" rIns="91440" bIns="45720" rtlCol="0" anchor="b">
            <a:normAutofit/>
          </a:bodyPr>
          <a:lstStyle/>
          <a:p>
            <a:r>
              <a:rPr lang="en-US" altLang="zh-CN" sz="4400"/>
              <a:t>Python</a:t>
            </a:r>
            <a:r>
              <a:rPr lang="zh-CN" altLang="en-US" sz="4400"/>
              <a:t>环境</a:t>
            </a:r>
            <a:r>
              <a:rPr lang="en-US" altLang="zh-CN" sz="4400"/>
              <a:t>: Canopy</a:t>
            </a:r>
          </a:p>
        </p:txBody>
      </p:sp>
      <p:sp>
        <p:nvSpPr>
          <p:cNvPr id="10" name="Content Placeholder 9"/>
          <p:cNvSpPr>
            <a:spLocks noGrp="1"/>
          </p:cNvSpPr>
          <p:nvPr>
            <p:ph idx="1"/>
          </p:nvPr>
        </p:nvSpPr>
        <p:spPr>
          <a:xfrm>
            <a:off x="2589213" y="5598647"/>
            <a:ext cx="8915399" cy="522754"/>
          </a:xfrm>
        </p:spPr>
        <p:txBody>
          <a:bodyPr vert="horz" lIns="91440" tIns="45720" rIns="91440" bIns="45720" rtlCol="0" anchor="t">
            <a:normAutofit/>
          </a:bodyPr>
          <a:lstStyle/>
          <a:p>
            <a:pPr marL="0" indent="0">
              <a:buNone/>
            </a:pPr>
            <a:r>
              <a:rPr lang="en-US" dirty="0">
                <a:solidFill>
                  <a:schemeClr val="tx1">
                    <a:lumMod val="65000"/>
                    <a:lumOff val="35000"/>
                  </a:schemeClr>
                </a:solidFill>
              </a:rPr>
              <a:t>Enthought Canopy: </a:t>
            </a:r>
            <a:r>
              <a:rPr lang="zh-CN" altLang="en-US" dirty="0">
                <a:solidFill>
                  <a:schemeClr val="tx1">
                    <a:lumMod val="65000"/>
                    <a:lumOff val="35000"/>
                  </a:schemeClr>
                </a:solidFill>
              </a:rPr>
              <a:t>用于科学计算的强大</a:t>
            </a:r>
            <a:r>
              <a:rPr lang="en-US" altLang="zh-CN" dirty="0">
                <a:solidFill>
                  <a:schemeClr val="tx1">
                    <a:lumMod val="65000"/>
                    <a:lumOff val="35000"/>
                  </a:schemeClr>
                </a:solidFill>
              </a:rPr>
              <a:t>Python</a:t>
            </a:r>
            <a:r>
              <a:rPr lang="zh-CN" altLang="en-US" dirty="0">
                <a:solidFill>
                  <a:schemeClr val="tx1">
                    <a:lumMod val="65000"/>
                    <a:lumOff val="35000"/>
                  </a:schemeClr>
                </a:solidFill>
              </a:rPr>
              <a:t>环境</a:t>
            </a:r>
            <a:endParaRPr lang="en-US" dirty="0">
              <a:solidFill>
                <a:schemeClr val="tx1">
                  <a:lumMod val="65000"/>
                  <a:lumOff val="35000"/>
                </a:schemeClr>
              </a:solidFill>
            </a:endParaRPr>
          </a:p>
        </p:txBody>
      </p:sp>
      <p:pic>
        <p:nvPicPr>
          <p:cNvPr id="8" name="内容占位符 4"/>
          <p:cNvPicPr>
            <a:picLocks noChangeAspect="1"/>
          </p:cNvPicPr>
          <p:nvPr/>
        </p:nvPicPr>
        <p:blipFill rotWithShape="1">
          <a:blip r:embed="rId2"/>
          <a:srcRect t="13263" r="2" b="1538"/>
          <a:stretch>
            <a:fillRect/>
          </a:stretch>
        </p:blipFill>
        <p:spPr>
          <a:xfrm>
            <a:off x="2589212" y="634963"/>
            <a:ext cx="8915400" cy="385497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参考文献</a:t>
            </a:r>
          </a:p>
        </p:txBody>
      </p:sp>
      <p:sp>
        <p:nvSpPr>
          <p:cNvPr id="4" name="Rectangle 1"/>
          <p:cNvSpPr>
            <a:spLocks noGrp="1" noChangeArrowheads="1"/>
          </p:cNvSpPr>
          <p:nvPr>
            <p:ph idx="1"/>
          </p:nvPr>
        </p:nvSpPr>
        <p:spPr bwMode="auto">
          <a:xfrm>
            <a:off x="1495907" y="1536793"/>
            <a:ext cx="1033417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333333"/>
                </a:solidFill>
                <a:effectLst/>
                <a:latin typeface="Open Sans" panose="020B0606030504020204" pitchFamily="34" charset="0"/>
                <a:cs typeface="Open Sans" panose="020B0606030504020204" pitchFamily="34" charset="0"/>
              </a:rPr>
              <a:t>[1</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Russel, S. and Norvig, P., </a:t>
            </a: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Artificial Intelligence: </a:t>
            </a:r>
            <a:endParaRPr kumimoji="0" lang="en-US"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 Modern Approach</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Prentice-Hall, Englewood Cliffs, NJ, 1995</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 Luger, G. F. and Stubblefield, W. A., </a:t>
            </a: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Artificial Intelligence: </a:t>
            </a:r>
            <a:endParaRPr kumimoji="0" lang="en-US"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Structures and Strategies for Complex Problem Solving</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endParaRPr kumimoji="0" lang="en-US"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Benjamin/Cummings, Menlo Park, CA, 1993.</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[3] A. C. Mueller, S. Guido, </a:t>
            </a: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Python机器学习入门</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en-US"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 Reilly, 2016</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[4] P. Raccuglia, K. C. Elbert, P. D. F. Adler, C. Falk and </a:t>
            </a:r>
            <a:endParaRPr kumimoji="0" lang="en-US"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 B. Wenny, </a:t>
            </a: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Machine-learning-assisted materials discovery </a:t>
            </a:r>
            <a:endParaRPr kumimoji="0" lang="en-US"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using failed experiments</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Nature</a:t>
            </a: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2016 , 533 (7601) :73 </a:t>
            </a:r>
            <a:endParaRPr kumimoji="0" lang="en-US"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DOI: </a:t>
            </a:r>
            <a:r>
              <a:rPr kumimoji="0" lang="zh-CN" altLang="zh-CN"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10.1038/nature17439</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[5] </a:t>
            </a:r>
            <a:r>
              <a:rPr kumimoji="0" lang="zh-CN" altLang="zh-CN" sz="2800" b="0" i="0" u="none" strike="noStrike" cap="none" normalizeH="0" baseline="0" dirty="0">
                <a:ln>
                  <a:noFill/>
                </a:ln>
                <a:solidFill>
                  <a:srgbClr val="4183C4"/>
                </a:solidFill>
                <a:effectLst/>
                <a:latin typeface="Open Sans" panose="020B0606030504020204" pitchFamily="34" charset="0"/>
                <a:cs typeface="Open Sans" panose="020B0606030504020204" pitchFamily="34" charset="0"/>
                <a:hlinkClick r:id="rId2"/>
              </a:rPr>
              <a:t>http://darkreactions.haverford.edu/</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1280890"/>
          </a:xfrm>
        </p:spPr>
        <p:txBody>
          <a:bodyPr/>
          <a:lstStyle/>
          <a:p>
            <a:r>
              <a:rPr lang="en-US" altLang="zh-CN" dirty="0"/>
              <a:t>Python</a:t>
            </a:r>
            <a:r>
              <a:rPr lang="zh-CN" altLang="en-US" dirty="0"/>
              <a:t>的用途</a:t>
            </a:r>
          </a:p>
        </p:txBody>
      </p:sp>
      <p:pic>
        <p:nvPicPr>
          <p:cNvPr id="5" name="内容占位符 4"/>
          <p:cNvPicPr>
            <a:picLocks noGrp="1" noChangeAspect="1"/>
          </p:cNvPicPr>
          <p:nvPr>
            <p:ph idx="1"/>
          </p:nvPr>
        </p:nvPicPr>
        <p:blipFill>
          <a:blip r:embed="rId2"/>
          <a:stretch>
            <a:fillRect/>
          </a:stretch>
        </p:blipFill>
        <p:spPr>
          <a:xfrm>
            <a:off x="1102760" y="1509280"/>
            <a:ext cx="10015910" cy="423516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1280890"/>
          </a:xfrm>
        </p:spPr>
        <p:txBody>
          <a:bodyPr/>
          <a:lstStyle/>
          <a:p>
            <a:r>
              <a:rPr lang="en-US" altLang="zh-CN" dirty="0"/>
              <a:t>Python</a:t>
            </a:r>
            <a:r>
              <a:rPr lang="zh-CN" altLang="en-US" dirty="0"/>
              <a:t>用于数据分析</a:t>
            </a:r>
          </a:p>
        </p:txBody>
      </p:sp>
      <p:sp>
        <p:nvSpPr>
          <p:cNvPr id="4" name="内容占位符 3"/>
          <p:cNvSpPr>
            <a:spLocks noGrp="1"/>
          </p:cNvSpPr>
          <p:nvPr>
            <p:ph idx="1"/>
          </p:nvPr>
        </p:nvSpPr>
        <p:spPr/>
        <p:txBody>
          <a:bodyPr>
            <a:normAutofit/>
          </a:bodyPr>
          <a:lstStyle/>
          <a:p>
            <a:r>
              <a:rPr lang="en-US" altLang="zh-CN" dirty="0" err="1"/>
              <a:t>Numpy</a:t>
            </a:r>
            <a:r>
              <a:rPr lang="en-US" altLang="zh-CN" dirty="0"/>
              <a:t> : </a:t>
            </a:r>
            <a:r>
              <a:rPr lang="en-US" altLang="zh-CN" dirty="0">
                <a:hlinkClick r:id="rId2"/>
              </a:rPr>
              <a:t>http://www.numpy.org/</a:t>
            </a:r>
            <a:r>
              <a:rPr lang="en-US" altLang="zh-CN" dirty="0"/>
              <a:t> (</a:t>
            </a:r>
            <a:r>
              <a:rPr lang="zh-CN" altLang="en-US" dirty="0"/>
              <a:t>高维数组</a:t>
            </a:r>
            <a:r>
              <a:rPr lang="en-US" altLang="zh-CN" dirty="0"/>
              <a:t>)</a:t>
            </a:r>
          </a:p>
          <a:p>
            <a:r>
              <a:rPr lang="en-US" altLang="zh-CN" dirty="0" err="1"/>
              <a:t>Matpotlib</a:t>
            </a:r>
            <a:r>
              <a:rPr lang="en-US" altLang="zh-CN" dirty="0"/>
              <a:t>:  </a:t>
            </a:r>
            <a:r>
              <a:rPr lang="en-US" altLang="zh-CN" dirty="0">
                <a:hlinkClick r:id="rId3"/>
              </a:rPr>
              <a:t>https://matplotlib.org/</a:t>
            </a:r>
            <a:r>
              <a:rPr lang="en-US" altLang="zh-CN" dirty="0"/>
              <a:t> (</a:t>
            </a:r>
            <a:r>
              <a:rPr lang="zh-CN" altLang="en-US" dirty="0"/>
              <a:t>数据分析作图</a:t>
            </a:r>
            <a:r>
              <a:rPr lang="en-US" altLang="zh-CN" dirty="0"/>
              <a:t>)</a:t>
            </a:r>
          </a:p>
          <a:p>
            <a:r>
              <a:rPr lang="en-US" altLang="zh-CN" dirty="0"/>
              <a:t>Pandas : </a:t>
            </a:r>
            <a:r>
              <a:rPr lang="en-US" altLang="zh-CN" dirty="0">
                <a:hlinkClick r:id="rId4"/>
              </a:rPr>
              <a:t>http://pandas.pydata.org/</a:t>
            </a:r>
            <a:r>
              <a:rPr lang="en-US" altLang="zh-CN" dirty="0"/>
              <a:t> (</a:t>
            </a:r>
            <a:r>
              <a:rPr lang="zh-CN" altLang="en-US" dirty="0"/>
              <a:t>数据分析工具</a:t>
            </a:r>
            <a:r>
              <a:rPr lang="en-US" altLang="zh-CN" dirty="0"/>
              <a:t>)</a:t>
            </a:r>
          </a:p>
          <a:p>
            <a:r>
              <a:rPr lang="en-US" altLang="zh-CN" dirty="0" err="1"/>
              <a:t>Scipy</a:t>
            </a:r>
            <a:endParaRPr lang="en-US" altLang="zh-CN" dirty="0"/>
          </a:p>
          <a:p>
            <a:r>
              <a:rPr lang="en-US" altLang="zh-CN" dirty="0" err="1"/>
              <a:t>Scikit</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49224" y="645106"/>
            <a:ext cx="3650279" cy="1259894"/>
          </a:xfrm>
        </p:spPr>
        <p:txBody>
          <a:bodyPr>
            <a:normAutofit/>
          </a:bodyPr>
          <a:lstStyle/>
          <a:p>
            <a:r>
              <a:rPr lang="en-US" altLang="zh-CN" dirty="0"/>
              <a:t>Python</a:t>
            </a:r>
            <a:r>
              <a:rPr lang="zh-CN" altLang="en-US" dirty="0"/>
              <a:t>用途</a:t>
            </a:r>
          </a:p>
        </p:txBody>
      </p:sp>
      <p:sp>
        <p:nvSpPr>
          <p:cNvPr id="10" name="Content Placeholder 9"/>
          <p:cNvSpPr>
            <a:spLocks noGrp="1"/>
          </p:cNvSpPr>
          <p:nvPr>
            <p:ph idx="1"/>
          </p:nvPr>
        </p:nvSpPr>
        <p:spPr>
          <a:xfrm>
            <a:off x="649225" y="2133600"/>
            <a:ext cx="3650278" cy="3759253"/>
          </a:xfrm>
        </p:spPr>
        <p:txBody>
          <a:bodyPr>
            <a:normAutofit/>
          </a:bodyPr>
          <a:lstStyle/>
          <a:p>
            <a:r>
              <a:rPr lang="zh-CN" altLang="en-US" dirty="0"/>
              <a:t>数据分析</a:t>
            </a:r>
            <a:r>
              <a:rPr lang="en-US" altLang="zh-CN" dirty="0"/>
              <a:t>: </a:t>
            </a:r>
            <a:r>
              <a:rPr lang="zh-CN" altLang="en-US" dirty="0"/>
              <a:t>介绍</a:t>
            </a:r>
            <a:r>
              <a:rPr lang="en-US" altLang="zh-CN" dirty="0"/>
              <a:t>NumPy, Pandas</a:t>
            </a:r>
            <a:r>
              <a:rPr lang="zh-CN" altLang="en-US" dirty="0"/>
              <a:t>等在数据分析中的应用</a:t>
            </a:r>
            <a:endParaRPr lang="en-US" dirty="0"/>
          </a:p>
        </p:txBody>
      </p:sp>
      <p:pic>
        <p:nvPicPr>
          <p:cNvPr id="8" name="内容占位符 4"/>
          <p:cNvPicPr>
            <a:picLocks noChangeAspect="1"/>
          </p:cNvPicPr>
          <p:nvPr/>
        </p:nvPicPr>
        <p:blipFill rotWithShape="1">
          <a:blip r:embed="rId2"/>
          <a:srcRect t="226" r="1" b="30815"/>
          <a:stretch>
            <a:fillRect/>
          </a:stretch>
        </p:blipFill>
        <p:spPr>
          <a:xfrm>
            <a:off x="4619543" y="4748"/>
            <a:ext cx="7572457" cy="684850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图片 6" descr="图片包含 人员, 男士, 领带, 戴着&#10;&#10;已生成极高可信度的说明"/>
          <p:cNvPicPr>
            <a:picLocks noChangeAspect="1"/>
          </p:cNvPicPr>
          <p:nvPr/>
        </p:nvPicPr>
        <p:blipFill rotWithShape="1">
          <a:blip r:embed="rId2"/>
          <a:srcRect t="9279" r="4" b="15158"/>
          <a:stretch>
            <a:fillRect/>
          </a:stretch>
        </p:blipFill>
        <p:spPr>
          <a:xfrm>
            <a:off x="8229598" y="-5534"/>
            <a:ext cx="3962402" cy="3431766"/>
          </a:xfrm>
          <a:prstGeom prst="rect">
            <a:avLst/>
          </a:prstGeom>
        </p:spPr>
      </p:pic>
      <p:pic>
        <p:nvPicPr>
          <p:cNvPr id="5" name="图片 4" descr="图片包含 男士, 人员, 书籍, 书架&#10;&#10;已生成极高可信度的说明"/>
          <p:cNvPicPr>
            <a:picLocks noChangeAspect="1"/>
          </p:cNvPicPr>
          <p:nvPr/>
        </p:nvPicPr>
        <p:blipFill rotWithShape="1">
          <a:blip r:embed="rId3"/>
          <a:srcRect r="3881" b="4"/>
          <a:stretch>
            <a:fillRect/>
          </a:stretch>
        </p:blipFill>
        <p:spPr>
          <a:xfrm>
            <a:off x="8229598" y="3426232"/>
            <a:ext cx="3962402" cy="3431768"/>
          </a:xfrm>
          <a:prstGeom prst="rect">
            <a:avLst/>
          </a:prstGeom>
        </p:spPr>
      </p:pic>
      <p:cxnSp>
        <p:nvCxnSpPr>
          <p:cNvPr id="21" name="Straight Connector 20"/>
          <p:cNvCxnSpPr>
            <a:cxnSpLocks noGrp="1" noRot="1" noChangeAspect="1" noMove="1" noResize="1" noEditPoints="1" noAdjustHandles="1" noChangeArrowheads="1" noChangeShapeType="1"/>
            <a:stCxn id="37" idx="3"/>
          </p:cNvCxnSpPr>
          <p:nvPr/>
        </p:nvCxnSpPr>
        <p:spPr>
          <a:xfrm flipV="1">
            <a:off x="8229599" y="3426234"/>
            <a:ext cx="3962401" cy="2766"/>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a:spLocks noGrp="1" noRot="1" noChangeAspect="1" noMove="1" noResize="1" noEditPoints="1" noAdjustHandles="1" noChangeArrowheads="1" noChangeShapeType="1" noTextEdit="1"/>
          </p:cNvSpPr>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 name="标题 1"/>
          <p:cNvSpPr>
            <a:spLocks noGrp="1"/>
          </p:cNvSpPr>
          <p:nvPr>
            <p:ph type="title"/>
          </p:nvPr>
        </p:nvSpPr>
        <p:spPr>
          <a:xfrm>
            <a:off x="541867" y="787400"/>
            <a:ext cx="7145866" cy="778933"/>
          </a:xfrm>
        </p:spPr>
        <p:txBody>
          <a:bodyPr anchor="ctr">
            <a:normAutofit/>
          </a:bodyPr>
          <a:lstStyle/>
          <a:p>
            <a:r>
              <a:rPr lang="en-US" altLang="zh-CN" sz="3200">
                <a:solidFill>
                  <a:srgbClr val="FEFFFF"/>
                </a:solidFill>
              </a:rPr>
              <a:t>2.</a:t>
            </a:r>
            <a:r>
              <a:rPr lang="zh-CN" altLang="en-US" sz="3200">
                <a:solidFill>
                  <a:srgbClr val="FEFFFF"/>
                </a:solidFill>
              </a:rPr>
              <a:t>人工智能算法入门</a:t>
            </a:r>
          </a:p>
        </p:txBody>
      </p:sp>
      <p:sp>
        <p:nvSpPr>
          <p:cNvPr id="3" name="内容占位符 2"/>
          <p:cNvSpPr>
            <a:spLocks noGrp="1"/>
          </p:cNvSpPr>
          <p:nvPr>
            <p:ph idx="1"/>
          </p:nvPr>
        </p:nvSpPr>
        <p:spPr>
          <a:xfrm>
            <a:off x="541866" y="2032000"/>
            <a:ext cx="7145867" cy="3879222"/>
          </a:xfrm>
        </p:spPr>
        <p:txBody>
          <a:bodyPr>
            <a:normAutofit/>
          </a:bodyPr>
          <a:lstStyle/>
          <a:p>
            <a:r>
              <a:rPr lang="en-US" altLang="zh-CN" dirty="0">
                <a:solidFill>
                  <a:srgbClr val="FEFFFF"/>
                </a:solidFill>
              </a:rPr>
              <a:t>1956</a:t>
            </a:r>
            <a:r>
              <a:rPr lang="zh-CN" altLang="en-US" dirty="0">
                <a:solidFill>
                  <a:srgbClr val="FEFFFF"/>
                </a:solidFill>
              </a:rPr>
              <a:t>年</a:t>
            </a:r>
            <a:r>
              <a:rPr lang="en-US" altLang="zh-CN" dirty="0">
                <a:solidFill>
                  <a:srgbClr val="FEFFFF"/>
                </a:solidFill>
              </a:rPr>
              <a:t>8</a:t>
            </a:r>
            <a:r>
              <a:rPr lang="zh-CN" altLang="en-US" dirty="0">
                <a:solidFill>
                  <a:srgbClr val="FEFFFF"/>
                </a:solidFill>
              </a:rPr>
              <a:t>月，在美国汉诺斯小镇的达特茅斯学院，约翰</a:t>
            </a:r>
            <a:r>
              <a:rPr lang="en-US" altLang="zh-CN" dirty="0">
                <a:solidFill>
                  <a:srgbClr val="FEFFFF"/>
                </a:solidFill>
              </a:rPr>
              <a:t>·</a:t>
            </a:r>
            <a:r>
              <a:rPr lang="zh-CN" altLang="en-US" dirty="0">
                <a:solidFill>
                  <a:srgbClr val="FEFFFF"/>
                </a:solidFill>
              </a:rPr>
              <a:t>麦卡锡（</a:t>
            </a:r>
            <a:r>
              <a:rPr lang="en-US" altLang="zh-CN" dirty="0">
                <a:solidFill>
                  <a:srgbClr val="FEFFFF"/>
                </a:solidFill>
              </a:rPr>
              <a:t>McCarthy</a:t>
            </a:r>
            <a:r>
              <a:rPr lang="zh-CN" altLang="en-US" dirty="0">
                <a:solidFill>
                  <a:srgbClr val="FEFFFF"/>
                </a:solidFill>
              </a:rPr>
              <a:t>）、马文</a:t>
            </a:r>
            <a:r>
              <a:rPr lang="en-US" altLang="zh-CN" dirty="0">
                <a:solidFill>
                  <a:srgbClr val="FEFFFF"/>
                </a:solidFill>
              </a:rPr>
              <a:t>·</a:t>
            </a:r>
            <a:r>
              <a:rPr lang="zh-CN" altLang="en-US" dirty="0">
                <a:solidFill>
                  <a:srgbClr val="FEFFFF"/>
                </a:solidFill>
              </a:rPr>
              <a:t>闵斯基</a:t>
            </a:r>
            <a:r>
              <a:rPr lang="en-US" altLang="zh-CN" dirty="0">
                <a:solidFill>
                  <a:srgbClr val="FEFFFF"/>
                </a:solidFill>
              </a:rPr>
              <a:t>(Minsky</a:t>
            </a:r>
            <a:r>
              <a:rPr lang="zh-CN" altLang="en-US" dirty="0">
                <a:solidFill>
                  <a:srgbClr val="FEFFFF"/>
                </a:solidFill>
              </a:rPr>
              <a:t>，人工智能与认知学专家）、克劳德</a:t>
            </a:r>
            <a:r>
              <a:rPr lang="en-US" altLang="zh-CN" dirty="0">
                <a:solidFill>
                  <a:srgbClr val="FEFFFF"/>
                </a:solidFill>
              </a:rPr>
              <a:t>·</a:t>
            </a:r>
            <a:r>
              <a:rPr lang="zh-CN" altLang="en-US" dirty="0">
                <a:solidFill>
                  <a:srgbClr val="FEFFFF"/>
                </a:solidFill>
              </a:rPr>
              <a:t>香农（</a:t>
            </a:r>
            <a:r>
              <a:rPr lang="en-US" altLang="zh-CN" dirty="0">
                <a:solidFill>
                  <a:srgbClr val="FEFFFF"/>
                </a:solidFill>
              </a:rPr>
              <a:t>Shannon</a:t>
            </a:r>
            <a:r>
              <a:rPr lang="zh-CN" altLang="en-US" dirty="0">
                <a:solidFill>
                  <a:srgbClr val="FEFFFF"/>
                </a:solidFill>
              </a:rPr>
              <a:t>，信息论的创始人）、艾伦</a:t>
            </a:r>
            <a:r>
              <a:rPr lang="en-US" altLang="zh-CN" dirty="0">
                <a:solidFill>
                  <a:srgbClr val="FEFFFF"/>
                </a:solidFill>
              </a:rPr>
              <a:t>·</a:t>
            </a:r>
            <a:r>
              <a:rPr lang="zh-CN" altLang="en-US" dirty="0">
                <a:solidFill>
                  <a:srgbClr val="FEFFFF"/>
                </a:solidFill>
              </a:rPr>
              <a:t>纽厄尔（</a:t>
            </a:r>
            <a:r>
              <a:rPr lang="en-US" altLang="zh-CN" dirty="0">
                <a:solidFill>
                  <a:srgbClr val="FEFFFF"/>
                </a:solidFill>
              </a:rPr>
              <a:t>Newell</a:t>
            </a:r>
            <a:r>
              <a:rPr lang="zh-CN" altLang="en-US" dirty="0">
                <a:solidFill>
                  <a:srgbClr val="FEFFFF"/>
                </a:solidFill>
              </a:rPr>
              <a:t>，计算机科学家）、赫伯特</a:t>
            </a:r>
            <a:r>
              <a:rPr lang="en-US" altLang="zh-CN" dirty="0">
                <a:solidFill>
                  <a:srgbClr val="FEFFFF"/>
                </a:solidFill>
              </a:rPr>
              <a:t>·</a:t>
            </a:r>
            <a:r>
              <a:rPr lang="zh-CN" altLang="en-US" dirty="0">
                <a:solidFill>
                  <a:srgbClr val="FEFFFF"/>
                </a:solidFill>
              </a:rPr>
              <a:t>西蒙（</a:t>
            </a:r>
            <a:r>
              <a:rPr lang="en-US" altLang="zh-CN" dirty="0">
                <a:solidFill>
                  <a:srgbClr val="FEFFFF"/>
                </a:solidFill>
              </a:rPr>
              <a:t>Simon</a:t>
            </a:r>
            <a:r>
              <a:rPr lang="zh-CN" altLang="en-US" dirty="0">
                <a:solidFill>
                  <a:srgbClr val="FEFFFF"/>
                </a:solidFill>
              </a:rPr>
              <a:t>，诺贝尔经济学奖得主）等科学家正聚在一起，讨论着一个完全新奇的主题：用机器来模仿人类学习以及其他方面的智能。此次会议开了两个月的时间，大家为会议讨论的内容起了一个名字：</a:t>
            </a:r>
            <a:r>
              <a:rPr lang="zh-CN" altLang="en-US" dirty="0">
                <a:solidFill>
                  <a:srgbClr val="FEFFFF"/>
                </a:solidFill>
                <a:hlinkClick r:id="rId4"/>
              </a:rPr>
              <a:t>人工智能</a:t>
            </a:r>
            <a:r>
              <a:rPr lang="en-US" altLang="zh-CN" dirty="0">
                <a:solidFill>
                  <a:srgbClr val="FEFFFF"/>
                </a:solidFill>
              </a:rPr>
              <a:t> (Artificial Intelligence). 1956, </a:t>
            </a:r>
            <a:r>
              <a:rPr lang="zh-CN" altLang="en-US" dirty="0">
                <a:solidFill>
                  <a:srgbClr val="FEFFFF"/>
                </a:solidFill>
              </a:rPr>
              <a:t>人工智能元年</a:t>
            </a:r>
            <a:r>
              <a:rPr lang="en-US" altLang="zh-CN" dirty="0">
                <a:solidFill>
                  <a:srgbClr val="FEFFFF"/>
                </a:solidFill>
              </a:rPr>
              <a:t>.</a:t>
            </a:r>
            <a:endParaRPr lang="zh-CN" altLang="en-US" dirty="0">
              <a:solidFill>
                <a:srgbClr val="FEFFFF"/>
              </a:solidFill>
            </a:endParaRPr>
          </a:p>
          <a:p>
            <a:pPr marL="0" indent="0">
              <a:buNone/>
            </a:pPr>
            <a:endParaRPr lang="en-US" altLang="zh-CN" dirty="0">
              <a:solidFill>
                <a:srgbClr val="FE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87669" y="624110"/>
            <a:ext cx="5051061" cy="1280890"/>
          </a:xfrm>
        </p:spPr>
        <p:txBody>
          <a:bodyPr>
            <a:normAutofit/>
          </a:bodyPr>
          <a:lstStyle/>
          <a:p>
            <a:r>
              <a:rPr lang="en-US" altLang="zh-CN" sz="3200" b="1" dirty="0"/>
              <a:t>2.0 </a:t>
            </a:r>
            <a:r>
              <a:rPr lang="zh-CN" altLang="en-US" sz="3200" b="1" dirty="0"/>
              <a:t>人工智能的应用范围</a:t>
            </a:r>
          </a:p>
        </p:txBody>
      </p:sp>
      <p:sp>
        <p:nvSpPr>
          <p:cNvPr id="3" name="内容占位符 2"/>
          <p:cNvSpPr>
            <a:spLocks noGrp="1"/>
          </p:cNvSpPr>
          <p:nvPr>
            <p:ph idx="1"/>
          </p:nvPr>
        </p:nvSpPr>
        <p:spPr>
          <a:xfrm>
            <a:off x="1683956" y="2133600"/>
            <a:ext cx="4140772" cy="3777622"/>
          </a:xfrm>
        </p:spPr>
        <p:txBody>
          <a:bodyPr>
            <a:normAutofit/>
          </a:bodyPr>
          <a:lstStyle/>
          <a:p>
            <a:r>
              <a:rPr lang="zh-CN" altLang="en-US" sz="1600" dirty="0">
                <a:solidFill>
                  <a:srgbClr val="000000"/>
                </a:solidFill>
              </a:rPr>
              <a:t>人工智能</a:t>
            </a:r>
            <a:r>
              <a:rPr lang="en-US" altLang="zh-CN" sz="1600" dirty="0">
                <a:solidFill>
                  <a:srgbClr val="000000"/>
                </a:solidFill>
              </a:rPr>
              <a:t>(Artificial </a:t>
            </a:r>
            <a:r>
              <a:rPr lang="en-US" altLang="zh-CN" sz="1600" dirty="0" err="1">
                <a:solidFill>
                  <a:srgbClr val="000000"/>
                </a:solidFill>
              </a:rPr>
              <a:t>Intellegence</a:t>
            </a:r>
            <a:r>
              <a:rPr lang="en-US" altLang="zh-CN" sz="1600" dirty="0">
                <a:solidFill>
                  <a:srgbClr val="000000"/>
                </a:solidFill>
              </a:rPr>
              <a:t>, AI)</a:t>
            </a:r>
            <a:r>
              <a:rPr lang="zh-CN" altLang="en-US" sz="1600" dirty="0">
                <a:solidFill>
                  <a:srgbClr val="000000"/>
                </a:solidFill>
              </a:rPr>
              <a:t>可以做什么？</a:t>
            </a:r>
            <a:endParaRPr lang="en-US" altLang="zh-CN" sz="1600" dirty="0">
              <a:solidFill>
                <a:srgbClr val="000000"/>
              </a:solidFill>
            </a:endParaRPr>
          </a:p>
          <a:p>
            <a:r>
              <a:rPr lang="zh-CN" altLang="en-US" sz="1600" dirty="0">
                <a:solidFill>
                  <a:srgbClr val="000000"/>
                </a:solidFill>
              </a:rPr>
              <a:t> 人工智能的</a:t>
            </a:r>
            <a:r>
              <a:rPr lang="zh-CN" altLang="en-US" sz="1600" b="1" dirty="0">
                <a:solidFill>
                  <a:srgbClr val="000000"/>
                </a:solidFill>
              </a:rPr>
              <a:t>应用范围很广泛</a:t>
            </a:r>
            <a:r>
              <a:rPr lang="en-US" altLang="zh-CN" sz="1600" dirty="0">
                <a:solidFill>
                  <a:srgbClr val="000000"/>
                </a:solidFill>
              </a:rPr>
              <a:t>,</a:t>
            </a:r>
            <a:r>
              <a:rPr lang="zh-CN" altLang="en-US" sz="1600" dirty="0">
                <a:solidFill>
                  <a:srgbClr val="000000"/>
                </a:solidFill>
              </a:rPr>
              <a:t>从人工智能的历史，搜索算法的建立，设计游戏</a:t>
            </a:r>
            <a:r>
              <a:rPr lang="en-US" altLang="zh-CN" sz="1600" dirty="0">
                <a:solidFill>
                  <a:srgbClr val="000000"/>
                </a:solidFill>
              </a:rPr>
              <a:t>, </a:t>
            </a:r>
            <a:r>
              <a:rPr lang="zh-CN" altLang="en-US" sz="1600" dirty="0">
                <a:solidFill>
                  <a:srgbClr val="000000"/>
                </a:solidFill>
              </a:rPr>
              <a:t>解决游戏难题，到限制条件问题都值得学习</a:t>
            </a:r>
            <a:r>
              <a:rPr lang="en-US" altLang="zh-CN" sz="1600" dirty="0">
                <a:solidFill>
                  <a:srgbClr val="000000"/>
                </a:solidFill>
              </a:rPr>
              <a:t>. </a:t>
            </a:r>
            <a:r>
              <a:rPr lang="zh-CN" altLang="en-US" sz="1600" dirty="0">
                <a:solidFill>
                  <a:srgbClr val="000000"/>
                </a:solidFill>
              </a:rPr>
              <a:t>机器学习算法是人工智能里的核心．</a:t>
            </a:r>
            <a:endParaRPr lang="en-US" altLang="zh-CN" sz="1600" dirty="0">
              <a:solidFill>
                <a:srgbClr val="000000"/>
              </a:solidFill>
            </a:endParaRPr>
          </a:p>
          <a:p>
            <a:r>
              <a:rPr lang="zh-CN" altLang="en-US" sz="1600" dirty="0">
                <a:solidFill>
                  <a:srgbClr val="000000"/>
                </a:solidFill>
              </a:rPr>
              <a:t>人工智能可广泛应用在自然语言处理，机器人学，机器视觉，机器翻译</a:t>
            </a:r>
            <a:r>
              <a:rPr lang="en-US" altLang="zh-CN" sz="1600" dirty="0">
                <a:solidFill>
                  <a:srgbClr val="000000"/>
                </a:solidFill>
              </a:rPr>
              <a:t>, </a:t>
            </a:r>
            <a:r>
              <a:rPr lang="zh-CN" altLang="en-US" sz="1600" dirty="0">
                <a:solidFill>
                  <a:srgbClr val="000000"/>
                </a:solidFill>
              </a:rPr>
              <a:t>语音分析，量化交易等领域</a:t>
            </a:r>
            <a:r>
              <a:rPr lang="en-US" altLang="zh-CN" sz="1600" dirty="0">
                <a:solidFill>
                  <a:srgbClr val="000000"/>
                </a:solidFill>
              </a:rPr>
              <a:t>. </a:t>
            </a:r>
            <a:r>
              <a:rPr lang="zh-CN" altLang="en-US" sz="1600" dirty="0">
                <a:solidFill>
                  <a:srgbClr val="000000"/>
                </a:solidFill>
              </a:rPr>
              <a:t>用</a:t>
            </a:r>
            <a:r>
              <a:rPr lang="en-US" altLang="zh-CN" sz="1600" dirty="0">
                <a:solidFill>
                  <a:srgbClr val="000000"/>
                </a:solidFill>
              </a:rPr>
              <a:t>Python</a:t>
            </a:r>
            <a:r>
              <a:rPr lang="zh-CN" altLang="en-US" sz="1600" dirty="0">
                <a:solidFill>
                  <a:srgbClr val="000000"/>
                </a:solidFill>
              </a:rPr>
              <a:t>语言编程来解决人工智能问题是一个值得学习的技术．</a:t>
            </a:r>
          </a:p>
        </p:txBody>
      </p:sp>
      <p:pic>
        <p:nvPicPr>
          <p:cNvPr id="5" name="图片 4" descr="图片包含 文字, 黑板&#10;&#10;已生成极高可信度的说明"/>
          <p:cNvPicPr>
            <a:picLocks noChangeAspect="1"/>
          </p:cNvPicPr>
          <p:nvPr/>
        </p:nvPicPr>
        <p:blipFill>
          <a:blip r:embed="rId2"/>
          <a:stretch>
            <a:fillRect/>
          </a:stretch>
        </p:blipFill>
        <p:spPr>
          <a:xfrm>
            <a:off x="6091916" y="1912887"/>
            <a:ext cx="5451627" cy="2712184"/>
          </a:xfrm>
          <a:prstGeom prst="rect">
            <a:avLst/>
          </a:prstGeom>
        </p:spPr>
      </p:pic>
    </p:spTree>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3239</Words>
  <Application>Microsoft Office PowerPoint</Application>
  <PresentationFormat>宽屏</PresentationFormat>
  <Paragraphs>233</Paragraphs>
  <Slides>40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幼圆</vt:lpstr>
      <vt:lpstr>Arial</vt:lpstr>
      <vt:lpstr>Century Gothic</vt:lpstr>
      <vt:lpstr>Open Sans</vt:lpstr>
      <vt:lpstr>Wingdings</vt:lpstr>
      <vt:lpstr>Wingdings 3</vt:lpstr>
      <vt:lpstr>丝状</vt:lpstr>
      <vt:lpstr>Python及AI算法简介</vt:lpstr>
      <vt:lpstr>1. Python 是一门什么语言?</vt:lpstr>
      <vt:lpstr>Python环境: Anaconda</vt:lpstr>
      <vt:lpstr>Python环境: Canopy</vt:lpstr>
      <vt:lpstr>Python的用途</vt:lpstr>
      <vt:lpstr>Python用于数据分析</vt:lpstr>
      <vt:lpstr>Python用途</vt:lpstr>
      <vt:lpstr>2.人工智能算法入门</vt:lpstr>
      <vt:lpstr>2.0 人工智能的应用范围</vt:lpstr>
      <vt:lpstr>2.1 AI中的基本算法</vt:lpstr>
      <vt:lpstr>理想智能体</vt:lpstr>
      <vt:lpstr>智能体(Agent)</vt:lpstr>
      <vt:lpstr>2.2 搜索算法</vt:lpstr>
      <vt:lpstr>搜索算法的例子</vt:lpstr>
      <vt:lpstr>搜索问题的定义 (以八皇后问题为例) </vt:lpstr>
      <vt:lpstr>搜索的例子: 路线问题</vt:lpstr>
      <vt:lpstr>搜索的例子: 路线问题</vt:lpstr>
      <vt:lpstr>搜索策略</vt:lpstr>
      <vt:lpstr>搜索的分类</vt:lpstr>
      <vt:lpstr>UCS搜索算法</vt:lpstr>
      <vt:lpstr>例: 下图中的结点的访问顺序分别是什么?</vt:lpstr>
      <vt:lpstr>贪婪搜索和A*搜索</vt:lpstr>
      <vt:lpstr>对抗搜索</vt:lpstr>
      <vt:lpstr>对比:游戏与搜索</vt:lpstr>
      <vt:lpstr>A-B剪枝</vt:lpstr>
      <vt:lpstr>对抗搜索的例子: 2048-Puzzle</vt:lpstr>
      <vt:lpstr>2.3 机器学习</vt:lpstr>
      <vt:lpstr>机器学习的用途(一)</vt:lpstr>
      <vt:lpstr>机器学习的用途(二)</vt:lpstr>
      <vt:lpstr>机器学习分类</vt:lpstr>
      <vt:lpstr>机器学习: 非监督学习</vt:lpstr>
      <vt:lpstr>机器学习: 强化学习</vt:lpstr>
      <vt:lpstr>机器学习</vt:lpstr>
      <vt:lpstr>约束问题(constraint satisfaction problem)</vt:lpstr>
      <vt:lpstr>2.5 自然语言处理和操纵物理世界</vt:lpstr>
      <vt:lpstr>关于人工智能的评论</vt:lpstr>
      <vt:lpstr>需要的准备知识</vt:lpstr>
      <vt:lpstr>准备知识</vt:lpstr>
      <vt:lpstr>准备知识: 编程</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Python及AI简介</dc:title>
  <dc:creator>Huang Jia</dc:creator>
  <cp:lastModifiedBy>Huang Jia</cp:lastModifiedBy>
  <cp:revision>35</cp:revision>
  <dcterms:created xsi:type="dcterms:W3CDTF">2018-07-24T04:00:00Z</dcterms:created>
  <dcterms:modified xsi:type="dcterms:W3CDTF">2018-09-25T01:13:33Z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